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1" r:id="rId1"/>
  </p:sldMasterIdLst>
  <p:notesMasterIdLst>
    <p:notesMasterId r:id="rId38"/>
  </p:notesMasterIdLst>
  <p:handoutMasterIdLst>
    <p:handoutMasterId r:id="rId39"/>
  </p:handoutMasterIdLst>
  <p:sldIdLst>
    <p:sldId id="268" r:id="rId2"/>
    <p:sldId id="772" r:id="rId3"/>
    <p:sldId id="576" r:id="rId4"/>
    <p:sldId id="852" r:id="rId5"/>
    <p:sldId id="905" r:id="rId6"/>
    <p:sldId id="862" r:id="rId7"/>
    <p:sldId id="842" r:id="rId8"/>
    <p:sldId id="776" r:id="rId9"/>
    <p:sldId id="779" r:id="rId10"/>
    <p:sldId id="823" r:id="rId11"/>
    <p:sldId id="863" r:id="rId12"/>
    <p:sldId id="904" r:id="rId13"/>
    <p:sldId id="741" r:id="rId14"/>
    <p:sldId id="903" r:id="rId15"/>
    <p:sldId id="403" r:id="rId16"/>
    <p:sldId id="288" r:id="rId17"/>
    <p:sldId id="344" r:id="rId18"/>
    <p:sldId id="404" r:id="rId19"/>
    <p:sldId id="747" r:id="rId20"/>
    <p:sldId id="405" r:id="rId21"/>
    <p:sldId id="350" r:id="rId22"/>
    <p:sldId id="456" r:id="rId23"/>
    <p:sldId id="673" r:id="rId24"/>
    <p:sldId id="895" r:id="rId25"/>
    <p:sldId id="573" r:id="rId26"/>
    <p:sldId id="457" r:id="rId27"/>
    <p:sldId id="291" r:id="rId28"/>
    <p:sldId id="384" r:id="rId29"/>
    <p:sldId id="458" r:id="rId30"/>
    <p:sldId id="681" r:id="rId31"/>
    <p:sldId id="897" r:id="rId32"/>
    <p:sldId id="896" r:id="rId33"/>
    <p:sldId id="899" r:id="rId34"/>
    <p:sldId id="906" r:id="rId35"/>
    <p:sldId id="901" r:id="rId36"/>
    <p:sldId id="902" r:id="rId37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F4FB5A"/>
    <a:srgbClr val="00C2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7" autoAdjust="0"/>
    <p:restoredTop sz="94619" autoAdjust="0"/>
  </p:normalViewPr>
  <p:slideViewPr>
    <p:cSldViewPr>
      <p:cViewPr varScale="1">
        <p:scale>
          <a:sx n="130" d="100"/>
          <a:sy n="130" d="100"/>
        </p:scale>
        <p:origin x="-3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1368" y="48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4" d="100"/>
        <a:sy n="21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958AC08-55A2-9B4C-995C-BCDE58FB2A5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8117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8AD9402-8487-4C4C-A08B-EF001CAE8A3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9225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3CA2F9-E440-9646-8A75-EA542A2675C6}" type="slidenum">
              <a:rPr lang="en-AU" sz="1200"/>
              <a:pPr eaLnBrk="1" hangingPunct="1"/>
              <a:t>1</a:t>
            </a:fld>
            <a:endParaRPr lang="en-AU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70C785-C879-F34A-87EF-FA04DECFECA5}" type="slidenum">
              <a:rPr lang="en-AU" sz="1200"/>
              <a:pPr eaLnBrk="1" hangingPunct="1"/>
              <a:t>21</a:t>
            </a:fld>
            <a:endParaRPr lang="en-AU" sz="120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BE8685C-A675-CA4B-AAE8-A60625767EA7}" type="slidenum">
              <a:rPr lang="en-AU" sz="1200"/>
              <a:pPr eaLnBrk="1" hangingPunct="1"/>
              <a:t>24</a:t>
            </a:fld>
            <a:endParaRPr lang="en-AU" sz="1200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B9A2ED-5EFC-F340-90D7-E8D8C092FE69}" type="slidenum">
              <a:rPr lang="en-AU" sz="1200"/>
              <a:pPr eaLnBrk="1" hangingPunct="1"/>
              <a:t>25</a:t>
            </a:fld>
            <a:endParaRPr lang="en-AU" sz="1200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586CB8-9FDD-984A-A4D3-A4E83AB42FDB}" type="slidenum">
              <a:rPr lang="en-AU" sz="1200"/>
              <a:pPr eaLnBrk="1" hangingPunct="1"/>
              <a:t>26</a:t>
            </a:fld>
            <a:endParaRPr lang="en-AU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06F328-7ED5-B743-8659-16EC37C0F4C7}" type="slidenum">
              <a:rPr lang="en-AU" sz="1200"/>
              <a:pPr eaLnBrk="1" hangingPunct="1"/>
              <a:t>27</a:t>
            </a:fld>
            <a:endParaRPr lang="en-AU" sz="1200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441305-FB3C-0D40-B65C-9777A1E28350}" type="slidenum">
              <a:rPr lang="en-AU" sz="1200"/>
              <a:pPr eaLnBrk="1" hangingPunct="1"/>
              <a:t>36</a:t>
            </a:fld>
            <a:endParaRPr lang="en-AU" sz="1200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908559-263A-B640-BA41-8D97B46D1C47}" type="slidenum">
              <a:rPr lang="en-AU" sz="1200"/>
              <a:pPr eaLnBrk="1" hangingPunct="1"/>
              <a:t>12</a:t>
            </a:fld>
            <a:endParaRPr lang="en-AU" sz="1200"/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12CC5B-CDBC-A540-A86C-C9BB7679342E}" type="slidenum">
              <a:rPr lang="en-AU" sz="1200"/>
              <a:pPr eaLnBrk="1" hangingPunct="1"/>
              <a:t>13</a:t>
            </a:fld>
            <a:endParaRPr lang="en-AU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Show clip “Communicating Expectations”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Themes discussed include: setting up meetings, student collaboration (a thesis family for support), what to do when a student “disappears”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9C2ED6-C2EE-1344-97CF-25ACC8BDDF1B}" type="slidenum">
              <a:rPr lang="en-AU" sz="1200"/>
              <a:pPr eaLnBrk="1" hangingPunct="1"/>
              <a:t>15</a:t>
            </a:fld>
            <a:endParaRPr lang="en-AU" sz="1200"/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2A6AD2-631C-3A47-8B2B-BD3E9FD84123}" type="slidenum">
              <a:rPr lang="en-AU" sz="1200"/>
              <a:pPr eaLnBrk="1" hangingPunct="1"/>
              <a:t>16</a:t>
            </a:fld>
            <a:endParaRPr lang="en-AU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D2E0C5-048A-2746-9160-5285C89B5015}" type="slidenum">
              <a:rPr lang="en-AU" sz="1200"/>
              <a:pPr eaLnBrk="1" hangingPunct="1"/>
              <a:t>17</a:t>
            </a:fld>
            <a:endParaRPr lang="en-AU" sz="120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DA297F-8EBF-D94D-A640-4257DDCB12C8}" type="slidenum">
              <a:rPr lang="en-AU" sz="1200"/>
              <a:pPr eaLnBrk="1" hangingPunct="1"/>
              <a:t>18</a:t>
            </a:fld>
            <a:endParaRPr lang="en-AU" sz="1200"/>
          </a:p>
        </p:txBody>
      </p:sp>
      <p:sp>
        <p:nvSpPr>
          <p:cNvPr id="1177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8F98B5-3CB4-C046-A2A3-02887249DD82}" type="slidenum">
              <a:rPr lang="en-AU" sz="1200"/>
              <a:pPr eaLnBrk="1" hangingPunct="1"/>
              <a:t>19</a:t>
            </a:fld>
            <a:endParaRPr lang="en-AU" sz="12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Show YouTube clip “Giving and Receiving Feedback” Topics cover the challenges of writing when from a Non-English speaking background, issues for supervisors on how to give quality feedback, grammar vs. ideas, turnaround time on giving feedback.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770105-008F-7445-BAD6-9BC69EDB1EA4}" type="slidenum">
              <a:rPr lang="en-AU" sz="1200"/>
              <a:pPr eaLnBrk="1" hangingPunct="1"/>
              <a:t>20</a:t>
            </a:fld>
            <a:endParaRPr lang="en-AU" sz="1200"/>
          </a:p>
        </p:txBody>
      </p:sp>
      <p:sp>
        <p:nvSpPr>
          <p:cNvPr id="134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43FE1-F053-0E44-BCE9-0F1DA345F904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865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93462-128C-B04F-9A5C-64913DDFFCA8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361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9E2C4-EB10-1748-B0E0-7D6CC5C796AE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4113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mai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0525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249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76864" cy="70609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0D114-64C4-0549-84CD-8C373A047CD2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480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43224-6D6A-F740-8788-757A4AF46E33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187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04856" cy="72008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74F32-836F-2744-9B98-B901F7560183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041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04856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B96F5-EAAD-164C-8456-C182B13D8DF8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049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04856" cy="72008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7F40B-DA55-0641-AEFE-EBDBD0B5365B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239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B6668-1247-054A-BB02-F2F696378DB9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682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7EEBF-6850-1F42-97D3-08951C6C1A8F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286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0D58C-5A71-D54F-819E-57F43178610B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281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D43FE1-F053-0E44-BCE9-0F1DA345F904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pic>
        <p:nvPicPr>
          <p:cNvPr id="7" name="Picture 8" descr="main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2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research.ethics@ecu.edu.au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researchsuper.cedam.anu.edu.au/examination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lackboard.ecu.edu.a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lackboard.ecu.edu.au/courses/1/443/content/_1766688_1/dir_GRIP_edit_22Feb11.zip/GRIP_edit_22Feb11/documents/module_3/01intro.html" TargetMode="External"/><Relationship Id="rId4" Type="http://schemas.openxmlformats.org/officeDocument/2006/relationships/hyperlink" Target="http://blackboard.ecu.edu.au/courses/1/443/content/_1766688_1/dir_GRIP_edit_22Feb11.zip/GRIP_edit_22Feb11/documents/module_4/01intro.html" TargetMode="External"/><Relationship Id="rId5" Type="http://schemas.openxmlformats.org/officeDocument/2006/relationships/hyperlink" Target="http://blackboard.ecu.edu.au/courses/1/443/content/_1766688_1/dir_GRIP_edit_22Feb11.zip/GRIP_edit_22Feb11/documents/module_5/01intro.html" TargetMode="External"/><Relationship Id="rId6" Type="http://schemas.openxmlformats.org/officeDocument/2006/relationships/hyperlink" Target="http://blackboard.ecu.edu.au/courses/1/443/content/_1766688_1/dir_GRIP_edit_22Feb11.zip/GRIP_edit_22Feb11/documents/module_6/01intro.html" TargetMode="External"/><Relationship Id="rId7" Type="http://schemas.openxmlformats.org/officeDocument/2006/relationships/hyperlink" Target="http://blackboard.ecu.edu.au/courses/1/443/content/_1766688_1/dir_GRIP_edit_22Feb11.zip/GRIP_edit_22Feb11/documents/module_7/01intro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lackboard.ecu.edu.au/courses/1/443/content/_1766688_1/dir_GRIP_edit_22Feb11.zip/GRIP_edit_22Feb11/documents/module_2/01intro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.ecu.edu.au/grs/resources/esl.php" TargetMode="External"/><Relationship Id="rId4" Type="http://schemas.openxmlformats.org/officeDocument/2006/relationships/hyperlink" Target="http://ro.ecu.edu.au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search.ecu.edu.au/gr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980728"/>
            <a:ext cx="7694240" cy="864096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Managing Your Supervisor</a:t>
            </a:r>
            <a:endParaRPr lang="en-AU" sz="4400" b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133600" y="5943600"/>
            <a:ext cx="4876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AU" sz="2000" b="1" dirty="0"/>
              <a:t>Professor Joe Luca</a:t>
            </a:r>
          </a:p>
          <a:p>
            <a:pPr algn="ctr" eaLnBrk="1" hangingPunct="1">
              <a:spcBef>
                <a:spcPct val="20000"/>
              </a:spcBef>
            </a:pPr>
            <a:r>
              <a:rPr lang="en-AU" sz="2000" b="1" dirty="0"/>
              <a:t>Dean, Graduate Research School</a:t>
            </a:r>
            <a:endParaRPr lang="en-AU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Academic Writing Support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Greg Maguire &amp; Jo MacFarlane</a:t>
            </a:r>
          </a:p>
          <a:p>
            <a:r>
              <a:rPr lang="en-AU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Supervisors need to check students work </a:t>
            </a:r>
            <a:r>
              <a:rPr lang="en-AU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EARLY</a:t>
            </a:r>
            <a:r>
              <a:rPr lang="en-AU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, In the first couple of months!</a:t>
            </a:r>
          </a:p>
          <a:p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Not an editing service but seek to develop student writing skills </a:t>
            </a:r>
          </a:p>
          <a:p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Works best if they work with research students throughout their candidature</a:t>
            </a:r>
          </a:p>
          <a:p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Prefer to edit their work before the Supervisor(s) does</a:t>
            </a:r>
          </a:p>
        </p:txBody>
      </p:sp>
    </p:spTree>
    <p:extLst>
      <p:ext uri="{BB962C8B-B14F-4D97-AF65-F5344CB8AC3E}">
        <p14:creationId xmlns:p14="http://schemas.microsoft.com/office/powerpoint/2010/main" val="4222845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04856" cy="72008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FF0000"/>
                </a:solidFill>
              </a:rPr>
              <a:t>Section 2</a:t>
            </a:r>
            <a:endParaRPr lang="en-US" sz="72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5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rgbClr val="0000FF"/>
                </a:solidFill>
              </a:rPr>
              <a:t>The Process of </a:t>
            </a:r>
            <a:r>
              <a:rPr lang="en-US" sz="5400" dirty="0" smtClean="0">
                <a:solidFill>
                  <a:srgbClr val="0000FF"/>
                </a:solidFill>
              </a:rPr>
              <a:t>Supervision</a:t>
            </a:r>
            <a:endParaRPr lang="en-US" sz="5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3"/>
          <p:cNvSpPr txBox="1">
            <a:spLocks noChangeArrowheads="1"/>
          </p:cNvSpPr>
          <p:nvPr/>
        </p:nvSpPr>
        <p:spPr bwMode="auto">
          <a:xfrm>
            <a:off x="7620000" y="6248400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1800" b="1">
                <a:solidFill>
                  <a:srgbClr val="0000FF"/>
                </a:solidFill>
              </a:rPr>
              <a:t>Joe Luca</a:t>
            </a:r>
            <a:endParaRPr lang="en-AU" sz="1800">
              <a:solidFill>
                <a:srgbClr val="0000FF"/>
              </a:solidFill>
            </a:endParaRP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179512" y="188640"/>
            <a:ext cx="8064896" cy="719137"/>
          </a:xfrm>
        </p:spPr>
        <p:txBody>
          <a:bodyPr/>
          <a:lstStyle/>
          <a:p>
            <a:pPr algn="ctr"/>
            <a:r>
              <a:rPr lang="en-AU" sz="3600" cap="none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Contract</a:t>
            </a:r>
            <a:endParaRPr lang="en-AU" sz="3600" cap="none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model_contra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08720"/>
            <a:ext cx="4968552" cy="568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37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lvl="1" indent="-342900" eaLnBrk="1" hangingPunct="1">
              <a:lnSpc>
                <a:spcPct val="90000"/>
              </a:lnSpc>
            </a:pP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Setting </a:t>
            </a: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Expectations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443664" cy="5486400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600" i="1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First Interview Checklist</a:t>
            </a:r>
            <a:r>
              <a:rPr lang="en-US" sz="2600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” (Supervisor Policy)</a:t>
            </a:r>
          </a:p>
          <a:p>
            <a:pPr marL="342900" lvl="1" indent="-342900"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600" i="1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Expectations in Research Supervision</a:t>
            </a:r>
            <a:r>
              <a:rPr lang="en-US" sz="2600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600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 questionnaire</a:t>
            </a:r>
          </a:p>
          <a:p>
            <a:pPr marL="342900" lvl="1" indent="-342900" eaLnBrk="1" hangingPunct="1">
              <a:lnSpc>
                <a:spcPct val="90000"/>
              </a:lnSpc>
              <a:buFontTx/>
              <a:buChar char="•"/>
            </a:pPr>
            <a:r>
              <a:rPr lang="en-AU" sz="3200" dirty="0" smtClean="0">
                <a:latin typeface="Arial" charset="0"/>
                <a:ea typeface="ＭＳ Ｐゴシック" charset="0"/>
                <a:cs typeface="ＭＳ Ｐゴシック" charset="0"/>
              </a:rPr>
              <a:t>Meeting </a:t>
            </a:r>
            <a:r>
              <a:rPr lang="en-AU" sz="3200" dirty="0">
                <a:latin typeface="Arial" charset="0"/>
                <a:ea typeface="ＭＳ Ｐゴシック" charset="0"/>
                <a:cs typeface="ＭＳ Ｐゴシック" charset="0"/>
              </a:rPr>
              <a:t>format and structure?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“Record of Supervisor-Student Meetings” 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400" dirty="0" smtClean="0">
                <a:latin typeface="Arial" charset="0"/>
                <a:ea typeface="ＭＳ Ｐゴシック" charset="0"/>
                <a:cs typeface="ＭＳ Ｐゴシック" charset="0"/>
              </a:rPr>
              <a:t>Frequency </a:t>
            </a:r>
            <a:r>
              <a:rPr lang="en-AU" sz="2400" dirty="0">
                <a:latin typeface="Arial" charset="0"/>
                <a:ea typeface="ＭＳ Ｐゴシック" charset="0"/>
                <a:cs typeface="ＭＳ Ｐゴシック" charset="0"/>
              </a:rPr>
              <a:t>of meetings</a:t>
            </a:r>
            <a:r>
              <a:rPr lang="en-AU" sz="2400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400" dirty="0" smtClean="0">
                <a:latin typeface="Arial" charset="0"/>
                <a:ea typeface="ＭＳ Ｐゴシック" charset="0"/>
                <a:cs typeface="ＭＳ Ｐゴシック" charset="0"/>
              </a:rPr>
              <a:t>Feedback type, and quality?</a:t>
            </a:r>
            <a:endParaRPr lang="en-AU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Learning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plan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to help develop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these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skills</a:t>
            </a:r>
          </a:p>
          <a:p>
            <a:pPr marL="742950" lvl="2" indent="-342900" eaLnBrk="1" hangingPunct="1">
              <a:lnSpc>
                <a:spcPct val="90000"/>
              </a:lnSpc>
            </a:pPr>
            <a:r>
              <a:rPr lang="en-US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“Student Skills Audit</a:t>
            </a:r>
            <a:r>
              <a:rPr lang="en-US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” questionnaire</a:t>
            </a:r>
          </a:p>
          <a:p>
            <a:pPr marL="742950" lvl="2" indent="-342900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ECU Support Services</a:t>
            </a:r>
            <a:endParaRPr lang="en-US" dirty="0">
              <a:solidFill>
                <a:srgbClr val="008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Timeline and milestones</a:t>
            </a:r>
          </a:p>
          <a:p>
            <a:pPr lvl="1" eaLnBrk="1" hangingPunct="1">
              <a:lnSpc>
                <a:spcPct val="90000"/>
              </a:lnSpc>
            </a:pPr>
            <a:r>
              <a:rPr lang="en-AU" dirty="0" smtClean="0">
                <a:latin typeface="Arial" charset="0"/>
                <a:ea typeface="ＭＳ Ｐゴシック" charset="0"/>
                <a:cs typeface="ＭＳ Ｐゴシック" charset="0"/>
              </a:rPr>
              <a:t>Planning and tracking progress</a:t>
            </a: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en-AU" dirty="0" smtClean="0">
                <a:latin typeface="Arial" charset="0"/>
                <a:ea typeface="ＭＳ Ｐゴシック" charset="0"/>
                <a:cs typeface="ＭＳ Ｐゴシック" charset="0"/>
              </a:rPr>
              <a:t>Reviewing targets?</a:t>
            </a:r>
            <a:endParaRPr lang="en-AU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AU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AU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>
                <a:latin typeface="Arial" charset="0"/>
                <a:ea typeface="ＭＳ Ｐゴシック" charset="0"/>
                <a:cs typeface="ＭＳ Ｐゴシック" charset="0"/>
              </a:rPr>
              <a:t>Successful PhD Completions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105400"/>
          </a:xfrm>
        </p:spPr>
        <p:txBody>
          <a:bodyPr>
            <a:normAutofit lnSpcReduction="10000"/>
          </a:bodyPr>
          <a:lstStyle/>
          <a:p>
            <a:r>
              <a:rPr lang="en-AU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On campus with desk space and computer are twice as likely to complete</a:t>
            </a:r>
          </a:p>
          <a:p>
            <a:r>
              <a:rPr lang="en-AU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Supervisor meetings once a week are most likely to complete</a:t>
            </a:r>
          </a:p>
          <a:p>
            <a:r>
              <a:rPr lang="en-AU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Defining project earlier in candidature, and encouraging students to start writing early!</a:t>
            </a:r>
          </a:p>
          <a:p>
            <a:r>
              <a:rPr lang="en-AU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If paid work hours &gt; 30 hours, completion rates are low</a:t>
            </a:r>
          </a:p>
          <a:p>
            <a:r>
              <a:rPr lang="en-AU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Scholarship students more likely to complete </a:t>
            </a:r>
          </a:p>
        </p:txBody>
      </p:sp>
    </p:spTree>
    <p:extLst>
      <p:ext uri="{BB962C8B-B14F-4D97-AF65-F5344CB8AC3E}">
        <p14:creationId xmlns:p14="http://schemas.microsoft.com/office/powerpoint/2010/main" val="134395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3"/>
          <p:cNvSpPr txBox="1">
            <a:spLocks noChangeArrowheads="1"/>
          </p:cNvSpPr>
          <p:nvPr/>
        </p:nvSpPr>
        <p:spPr bwMode="auto">
          <a:xfrm>
            <a:off x="7620000" y="6248400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1800" b="1">
                <a:solidFill>
                  <a:srgbClr val="0000FF"/>
                </a:solidFill>
              </a:rPr>
              <a:t>Joe Luca</a:t>
            </a:r>
            <a:endParaRPr lang="en-AU" sz="1800">
              <a:solidFill>
                <a:srgbClr val="0000FF"/>
              </a:solidFill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719137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Design</a:t>
            </a:r>
            <a:endParaRPr lang="en-AU" sz="3600" cap="none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model_desig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08719"/>
            <a:ext cx="5040560" cy="5763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200">
                <a:latin typeface="Arial" charset="0"/>
                <a:ea typeface="ＭＳ Ｐゴシック" charset="0"/>
                <a:cs typeface="ＭＳ Ｐゴシック" charset="0"/>
              </a:rPr>
              <a:t>Confirmation of Candidature</a:t>
            </a:r>
            <a:endParaRPr lang="en-AU" sz="32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3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534400" cy="5638800"/>
          </a:xfrm>
        </p:spPr>
        <p:txBody>
          <a:bodyPr/>
          <a:lstStyle/>
          <a:p>
            <a:pPr eaLnBrk="1" hangingPunct="1"/>
            <a:r>
              <a:rPr lang="en-AU" sz="2800" dirty="0">
                <a:latin typeface="Arial" charset="0"/>
                <a:ea typeface="ＭＳ Ｐゴシック" charset="0"/>
                <a:cs typeface="ＭＳ Ｐゴシック" charset="0"/>
              </a:rPr>
              <a:t>CRITICAL PHASE</a:t>
            </a:r>
            <a:r>
              <a:rPr lang="en-AU" sz="2800" dirty="0" smtClean="0">
                <a:latin typeface="Arial" charset="0"/>
                <a:ea typeface="ＭＳ Ｐゴシック" charset="0"/>
                <a:cs typeface="ＭＳ Ｐゴシック" charset="0"/>
              </a:rPr>
              <a:t>! </a:t>
            </a:r>
            <a:r>
              <a:rPr lang="en-AU" sz="2800" i="1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See Milestones</a:t>
            </a:r>
            <a:endParaRPr lang="en-AU" sz="2800" i="1" dirty="0">
              <a:solidFill>
                <a:srgbClr val="008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AU" sz="2800" dirty="0">
                <a:latin typeface="Arial" charset="0"/>
                <a:ea typeface="ＭＳ Ｐゴシック" charset="0"/>
                <a:cs typeface="ＭＳ Ｐゴシック" charset="0"/>
              </a:rPr>
              <a:t>Gather information about the topic</a:t>
            </a:r>
          </a:p>
          <a:p>
            <a:pPr lvl="1" eaLnBrk="1" hangingPunct="1"/>
            <a:r>
              <a:rPr lang="ja-JP" altLang="en-AU" sz="2400" dirty="0" smtClean="0">
                <a:solidFill>
                  <a:srgbClr val="008000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AU" altLang="ja-JP" sz="2400" i="1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Create a Reading List</a:t>
            </a:r>
            <a:r>
              <a:rPr lang="ja-JP" altLang="en-AU" sz="2400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”</a:t>
            </a:r>
            <a:endParaRPr lang="en-AU" altLang="ja-JP" sz="2400" dirty="0">
              <a:solidFill>
                <a:srgbClr val="008000"/>
              </a:solidFill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AU" sz="2400" dirty="0">
                <a:latin typeface="Arial" charset="0"/>
                <a:ea typeface="ＭＳ Ｐゴシック" charset="0"/>
              </a:rPr>
              <a:t>Does the research have value? </a:t>
            </a:r>
          </a:p>
          <a:p>
            <a:pPr lvl="1" eaLnBrk="1" hangingPunct="1"/>
            <a:r>
              <a:rPr lang="en-AU" sz="2400" dirty="0">
                <a:latin typeface="Arial" charset="0"/>
                <a:ea typeface="ＭＳ Ｐゴシック" charset="0"/>
              </a:rPr>
              <a:t>Scale/complexity of thesis appropriate? </a:t>
            </a:r>
          </a:p>
          <a:p>
            <a:pPr lvl="1" eaLnBrk="1" hangingPunct="1"/>
            <a:r>
              <a:rPr lang="en-AU" sz="2400" dirty="0">
                <a:latin typeface="Arial" charset="0"/>
                <a:ea typeface="ＭＳ Ｐゴシック" charset="0"/>
              </a:rPr>
              <a:t>Is the time frame realistic?</a:t>
            </a:r>
            <a:endParaRPr lang="en-AU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AU" sz="2800" dirty="0">
                <a:latin typeface="Arial" charset="0"/>
                <a:ea typeface="ＭＳ Ｐゴシック" charset="0"/>
                <a:cs typeface="ＭＳ Ｐゴシック" charset="0"/>
              </a:rPr>
              <a:t>Frequent meetings with supervisor needed to produce refined blueprint! </a:t>
            </a:r>
          </a:p>
          <a:p>
            <a:pPr eaLnBrk="1" hangingPunct="1"/>
            <a:r>
              <a:rPr lang="en-AU" altLang="ja-JP" sz="28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AU" altLang="ja-JP" sz="2800" i="1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Choosing </a:t>
            </a:r>
            <a:r>
              <a:rPr lang="en-AU" altLang="ja-JP" sz="2800" i="1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&amp; Refining a Research Topic &amp; Question</a:t>
            </a:r>
            <a:r>
              <a:rPr lang="ja-JP" altLang="en-AU" sz="28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AU" altLang="ja-JP" sz="2800" dirty="0" smtClean="0">
              <a:solidFill>
                <a:srgbClr val="008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AU" sz="28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See other resources on website</a:t>
            </a:r>
            <a:endParaRPr lang="en-AU" sz="2800" dirty="0">
              <a:solidFill>
                <a:srgbClr val="008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200" dirty="0" smtClean="0">
                <a:latin typeface="Arial" charset="0"/>
                <a:ea typeface="ＭＳ Ｐゴシック" charset="0"/>
                <a:cs typeface="ＭＳ Ｐゴシック" charset="0"/>
              </a:rPr>
              <a:t>Proposal Length, Reviewers &amp; Ethics</a:t>
            </a:r>
            <a:endParaRPr lang="en-AU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445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229600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en-AU" sz="2400" dirty="0" smtClean="0">
                <a:latin typeface="Arial" charset="0"/>
                <a:ea typeface="ＭＳ Ｐゴシック" charset="0"/>
                <a:cs typeface="ＭＳ Ｐゴシック" charset="0"/>
              </a:rPr>
              <a:t>Proposal Length ~20 </a:t>
            </a:r>
            <a:r>
              <a:rPr lang="en-AU" sz="2400" dirty="0">
                <a:latin typeface="Arial" charset="0"/>
                <a:ea typeface="ＭＳ Ｐゴシック" charset="0"/>
                <a:cs typeface="ＭＳ Ｐゴシック" charset="0"/>
              </a:rPr>
              <a:t>pages</a:t>
            </a:r>
          </a:p>
          <a:p>
            <a:pPr lvl="1"/>
            <a:r>
              <a:rPr lang="en-AU" sz="2000" dirty="0" smtClean="0">
                <a:latin typeface="Arial" charset="0"/>
                <a:ea typeface="ＭＳ Ｐゴシック" charset="0"/>
                <a:cs typeface="ＭＳ Ｐゴシック" charset="0"/>
              </a:rPr>
              <a:t>An </a:t>
            </a:r>
            <a:r>
              <a:rPr lang="en-AU" sz="2000" dirty="0">
                <a:latin typeface="Arial" charset="0"/>
                <a:ea typeface="ＭＳ Ｐゴシック" charset="0"/>
                <a:cs typeface="ＭＳ Ｐゴシック" charset="0"/>
              </a:rPr>
              <a:t>outline of the </a:t>
            </a:r>
            <a:r>
              <a:rPr lang="en-AU" sz="2000" dirty="0" smtClean="0">
                <a:latin typeface="Arial" charset="0"/>
                <a:ea typeface="ＭＳ Ｐゴシック" charset="0"/>
                <a:cs typeface="ＭＳ Ｐゴシック" charset="0"/>
              </a:rPr>
              <a:t>thesis, not </a:t>
            </a:r>
            <a:r>
              <a:rPr lang="en-AU" sz="2000" dirty="0">
                <a:latin typeface="Arial" charset="0"/>
                <a:ea typeface="ＭＳ Ｐゴシック" charset="0"/>
                <a:cs typeface="ＭＳ Ｐゴシック" charset="0"/>
              </a:rPr>
              <a:t>the literature review!</a:t>
            </a:r>
          </a:p>
          <a:p>
            <a:pPr eaLnBrk="1" hangingPunct="1"/>
            <a:r>
              <a:rPr lang="ja-JP" altLang="en-AU" sz="24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AU" altLang="ja-JP" sz="2400" i="1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Nomination of Reviewers</a:t>
            </a:r>
            <a:r>
              <a:rPr lang="ja-JP" altLang="en-AU" sz="24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AU" altLang="ja-JP" sz="24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 (Guidelines and Forms)</a:t>
            </a:r>
            <a:endParaRPr lang="en-AU" altLang="ja-JP" sz="2400" dirty="0">
              <a:solidFill>
                <a:srgbClr val="008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AU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Should be selected carefully for valuable input</a:t>
            </a:r>
          </a:p>
          <a:p>
            <a:pPr lvl="1"/>
            <a:r>
              <a:rPr lang="en-AU" sz="2000" dirty="0" smtClean="0">
                <a:latin typeface="Arial" charset="0"/>
                <a:ea typeface="ＭＳ Ｐゴシック" charset="0"/>
                <a:cs typeface="ＭＳ Ｐゴシック" charset="0"/>
              </a:rPr>
              <a:t>Can </a:t>
            </a:r>
            <a:r>
              <a:rPr lang="en-AU" sz="2000" dirty="0">
                <a:latin typeface="Arial" charset="0"/>
                <a:ea typeface="ＭＳ Ｐゴシック" charset="0"/>
                <a:cs typeface="ＭＳ Ｐゴシック" charset="0"/>
              </a:rPr>
              <a:t>be either internal/external or both</a:t>
            </a:r>
          </a:p>
          <a:p>
            <a:pPr lvl="1"/>
            <a:r>
              <a:rPr lang="en-AU" sz="2000" dirty="0">
                <a:latin typeface="Arial" charset="0"/>
                <a:ea typeface="ＭＳ Ｐゴシック" charset="0"/>
                <a:cs typeface="ＭＳ Ｐゴシック" charset="0"/>
              </a:rPr>
              <a:t>Should be nominated </a:t>
            </a:r>
            <a:r>
              <a:rPr lang="en-AU" sz="2000" dirty="0" smtClean="0">
                <a:latin typeface="Arial" charset="0"/>
                <a:ea typeface="ＭＳ Ｐゴシック" charset="0"/>
                <a:cs typeface="ＭＳ Ｐゴシック" charset="0"/>
              </a:rPr>
              <a:t>`2</a:t>
            </a:r>
            <a:r>
              <a:rPr lang="en-AU" sz="2000" dirty="0">
                <a:latin typeface="Arial" charset="0"/>
                <a:ea typeface="ＭＳ Ｐゴシック" charset="0"/>
                <a:cs typeface="ＭＳ Ｐゴシック" charset="0"/>
              </a:rPr>
              <a:t>/3rds into </a:t>
            </a:r>
            <a:r>
              <a:rPr lang="en-AU" sz="2000" dirty="0" smtClean="0">
                <a:latin typeface="Arial" charset="0"/>
                <a:ea typeface="ＭＳ Ｐゴシック" charset="0"/>
                <a:cs typeface="ＭＳ Ｐゴシック" charset="0"/>
              </a:rPr>
              <a:t>candidature</a:t>
            </a:r>
          </a:p>
          <a:p>
            <a:r>
              <a:rPr lang="en-AU" sz="2400" dirty="0" smtClean="0">
                <a:latin typeface="Arial" charset="0"/>
                <a:ea typeface="ＭＳ Ｐゴシック" charset="0"/>
                <a:cs typeface="ＭＳ Ｐゴシック" charset="0"/>
              </a:rPr>
              <a:t>Start </a:t>
            </a:r>
            <a:r>
              <a:rPr lang="en-AU" sz="2400" dirty="0">
                <a:latin typeface="Arial" charset="0"/>
                <a:ea typeface="ＭＳ Ｐゴシック" charset="0"/>
                <a:cs typeface="ＭＳ Ｐゴシック" charset="0"/>
              </a:rPr>
              <a:t>thinking about </a:t>
            </a:r>
            <a:r>
              <a:rPr lang="en-AU" sz="2400" dirty="0" smtClean="0">
                <a:latin typeface="Arial" charset="0"/>
                <a:ea typeface="ＭＳ Ｐゴシック" charset="0"/>
                <a:cs typeface="ＭＳ Ｐゴシック" charset="0"/>
              </a:rPr>
              <a:t>ETHICS early</a:t>
            </a:r>
            <a:endParaRPr lang="en-AU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AU" sz="2100" dirty="0" smtClean="0">
                <a:latin typeface="Arial" charset="0"/>
                <a:ea typeface="ＭＳ Ｐゴシック" charset="0"/>
              </a:rPr>
              <a:t>NO </a:t>
            </a:r>
            <a:r>
              <a:rPr lang="en-AU" sz="2100" dirty="0">
                <a:latin typeface="Arial" charset="0"/>
                <a:ea typeface="ＭＳ Ｐゴシック" charset="0"/>
              </a:rPr>
              <a:t>retrospective approval</a:t>
            </a:r>
          </a:p>
          <a:p>
            <a:pPr lvl="1"/>
            <a:r>
              <a:rPr lang="en-AU" sz="2100" dirty="0">
                <a:latin typeface="Arial" charset="0"/>
                <a:ea typeface="ＭＳ Ｐゴシック" charset="0"/>
              </a:rPr>
              <a:t>Data cannot be used (research misconduct)</a:t>
            </a:r>
          </a:p>
          <a:p>
            <a:pPr lvl="1"/>
            <a:r>
              <a:rPr lang="en-AU" sz="2000" dirty="0">
                <a:latin typeface="Arial" charset="0"/>
                <a:ea typeface="ＭＳ Ｐゴシック" charset="0"/>
                <a:cs typeface="ＭＳ Ｐゴシック" charset="0"/>
              </a:rPr>
              <a:t>STREAM </a:t>
            </a:r>
            <a:r>
              <a:rPr lang="en-AU" sz="2000" dirty="0" smtClean="0">
                <a:latin typeface="Arial" charset="0"/>
                <a:ea typeface="ＭＳ Ｐゴシック" charset="0"/>
                <a:cs typeface="ＭＳ Ｐゴシック" charset="0"/>
              </a:rPr>
              <a:t>&amp; Ethics Website</a:t>
            </a:r>
            <a:endParaRPr lang="en-AU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2"/>
            <a:r>
              <a:rPr lang="en-AU" sz="1700" dirty="0" smtClean="0">
                <a:latin typeface="Arial" charset="0"/>
                <a:ea typeface="ＭＳ Ｐゴシック" charset="0"/>
              </a:rPr>
              <a:t>Kim </a:t>
            </a:r>
            <a:r>
              <a:rPr lang="en-AU" sz="1700" dirty="0" err="1">
                <a:latin typeface="Arial" charset="0"/>
                <a:ea typeface="ＭＳ Ｐゴシック" charset="0"/>
              </a:rPr>
              <a:t>Gifkins</a:t>
            </a:r>
            <a:r>
              <a:rPr lang="en-AU" sz="1700" dirty="0">
                <a:latin typeface="Arial" charset="0"/>
                <a:ea typeface="ＭＳ Ｐゴシック" charset="0"/>
              </a:rPr>
              <a:t>	2170</a:t>
            </a:r>
          </a:p>
          <a:p>
            <a:pPr lvl="2"/>
            <a:r>
              <a:rPr lang="en-AU" sz="1700" dirty="0">
                <a:latin typeface="Arial" charset="0"/>
                <a:ea typeface="ＭＳ Ｐゴシック" charset="0"/>
                <a:hlinkClick r:id="rId3"/>
              </a:rPr>
              <a:t>research.ethics@ecu.edu.au</a:t>
            </a:r>
            <a:r>
              <a:rPr lang="en-AU" sz="1700" dirty="0">
                <a:latin typeface="Arial" charset="0"/>
                <a:ea typeface="ＭＳ Ｐゴシック" charset="0"/>
              </a:rPr>
              <a:t> </a:t>
            </a:r>
          </a:p>
          <a:p>
            <a:pPr lvl="1"/>
            <a:endParaRPr lang="en-AU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ext Box 3"/>
          <p:cNvSpPr txBox="1">
            <a:spLocks noChangeArrowheads="1"/>
          </p:cNvSpPr>
          <p:nvPr/>
        </p:nvSpPr>
        <p:spPr bwMode="auto">
          <a:xfrm>
            <a:off x="7740352" y="6309320"/>
            <a:ext cx="12241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1800" b="1" dirty="0">
                <a:solidFill>
                  <a:srgbClr val="0000FF"/>
                </a:solidFill>
              </a:rPr>
              <a:t>Joe Luca</a:t>
            </a:r>
            <a:endParaRPr lang="en-AU" sz="1800" dirty="0">
              <a:solidFill>
                <a:srgbClr val="0000FF"/>
              </a:solidFill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600" cap="none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Develop</a:t>
            </a:r>
            <a:endParaRPr lang="en-AU" sz="3600" cap="none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model_develo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08720"/>
            <a:ext cx="5040560" cy="5763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19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3200">
                <a:latin typeface="Arial" charset="0"/>
                <a:ea typeface="ＭＳ Ｐゴシック" charset="0"/>
                <a:cs typeface="ＭＳ Ｐゴシック" charset="0"/>
              </a:rPr>
              <a:t>Write, Collect Data, &amp; Analyse</a:t>
            </a:r>
          </a:p>
        </p:txBody>
      </p:sp>
      <p:sp>
        <p:nvSpPr>
          <p:cNvPr id="11878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534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6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Write Often &amp; Early </a:t>
            </a:r>
            <a:r>
              <a:rPr lang="en-AU" sz="2600" b="1" dirty="0">
                <a:latin typeface="Arial" charset="0"/>
                <a:ea typeface="ＭＳ Ｐゴシック" charset="0"/>
                <a:cs typeface="ＭＳ Ｐゴシック" charset="0"/>
              </a:rPr>
              <a:t>- </a:t>
            </a:r>
            <a:r>
              <a:rPr lang="en-AU" sz="2400" dirty="0">
                <a:latin typeface="Arial" charset="0"/>
                <a:ea typeface="ＭＳ Ｐゴシック" charset="0"/>
                <a:cs typeface="ＭＳ Ｐゴシック" charset="0"/>
              </a:rPr>
              <a:t>Get ideas down!</a:t>
            </a:r>
            <a:r>
              <a:rPr lang="en-AU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AU" sz="2400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See </a:t>
            </a:r>
            <a:r>
              <a:rPr lang="en-AU" sz="24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Resources </a:t>
            </a:r>
            <a:endParaRPr lang="en-AU" sz="2400" dirty="0">
              <a:solidFill>
                <a:srgbClr val="008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ja-JP" altLang="en-AU" sz="2000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000" i="1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Giving Quality Advice on Candidates Writing</a:t>
            </a:r>
            <a:r>
              <a:rPr lang="en-US" sz="2000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000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AU" altLang="ja-JP" sz="2000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 &amp; 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AU" sz="2000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AU" altLang="ja-JP" sz="2000" i="1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Promoting Writing by Research Students Throughout Candidature</a:t>
            </a:r>
            <a:r>
              <a:rPr lang="ja-JP" altLang="en-AU" sz="2000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AU" altLang="ja-JP" sz="2000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AU" altLang="ja-JP" sz="2000" dirty="0" smtClean="0">
              <a:solidFill>
                <a:srgbClr val="008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AU" sz="2000" dirty="0">
                <a:latin typeface="Arial" charset="0"/>
                <a:ea typeface="ＭＳ Ｐゴシック" charset="0"/>
                <a:cs typeface="ＭＳ Ｐゴシック" charset="0"/>
              </a:rPr>
              <a:t>Promoting Publishing &amp; conference attendance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000" dirty="0">
                <a:latin typeface="Arial" charset="0"/>
                <a:ea typeface="ＭＳ Ｐゴシック" charset="0"/>
                <a:cs typeface="ＭＳ Ｐゴシック" charset="0"/>
              </a:rPr>
              <a:t>Discuss Authorship (Vancouver Protocol</a:t>
            </a:r>
            <a:r>
              <a:rPr lang="en-AU" sz="200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AU" altLang="ja-JP" sz="2000" dirty="0">
              <a:solidFill>
                <a:srgbClr val="008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AU" sz="26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Use of appropriate technology &amp; training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600" dirty="0">
                <a:latin typeface="Arial" charset="0"/>
                <a:ea typeface="ＭＳ Ｐゴシック" charset="0"/>
              </a:rPr>
              <a:t>Endnote, thesis templates, styles, Library/Journal Databases, Google Scholar, etc.</a:t>
            </a:r>
          </a:p>
          <a:p>
            <a:pPr eaLnBrk="1" hangingPunct="1">
              <a:lnSpc>
                <a:spcPct val="90000"/>
              </a:lnSpc>
            </a:pPr>
            <a:r>
              <a:rPr lang="en-AU" sz="2600" dirty="0">
                <a:latin typeface="Arial" charset="0"/>
                <a:ea typeface="ＭＳ Ｐゴシック" charset="0"/>
                <a:cs typeface="ＭＳ Ｐゴシック" charset="0"/>
              </a:rPr>
              <a:t>Carefully consider how you give </a:t>
            </a:r>
            <a:r>
              <a:rPr lang="en-AU" sz="26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Feedback</a:t>
            </a:r>
            <a:endParaRPr lang="en-AU" sz="26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AU" sz="2600" dirty="0">
                <a:latin typeface="Arial" charset="0"/>
                <a:ea typeface="ＭＳ Ｐゴシック" charset="0"/>
              </a:rPr>
              <a:t>Scaffold and Fade!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600" dirty="0" smtClean="0">
                <a:latin typeface="Arial" charset="0"/>
                <a:ea typeface="ＭＳ Ｐゴシック" charset="0"/>
              </a:rPr>
              <a:t>Ensure </a:t>
            </a:r>
            <a:r>
              <a:rPr lang="en-AU" sz="2600" dirty="0">
                <a:latin typeface="Arial" charset="0"/>
                <a:ea typeface="ＭＳ Ｐゴシック" charset="0"/>
              </a:rPr>
              <a:t>students understand feedback, give examples 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600" dirty="0" smtClean="0">
                <a:latin typeface="Arial" charset="0"/>
                <a:ea typeface="ＭＳ Ｐゴシック" charset="0"/>
              </a:rPr>
              <a:t>Encourage </a:t>
            </a:r>
            <a:r>
              <a:rPr lang="en-AU" sz="2600" dirty="0">
                <a:latin typeface="Arial" charset="0"/>
                <a:ea typeface="ＭＳ Ｐゴシック" charset="0"/>
              </a:rPr>
              <a:t>discussion of feedback with </a:t>
            </a:r>
            <a:r>
              <a:rPr lang="en-AU" sz="2600" dirty="0" smtClean="0">
                <a:latin typeface="Arial" charset="0"/>
                <a:ea typeface="ＭＳ Ｐゴシック" charset="0"/>
              </a:rPr>
              <a:t>others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Overview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827584" y="1412776"/>
            <a:ext cx="7560840" cy="4608512"/>
          </a:xfrm>
        </p:spPr>
        <p:txBody>
          <a:bodyPr>
            <a:normAutofit/>
          </a:bodyPr>
          <a:lstStyle/>
          <a:p>
            <a:pPr marL="514350" indent="-514350">
              <a:buFontTx/>
              <a:buAutoNum type="arabicPeriod"/>
            </a:pPr>
            <a:r>
              <a:rPr lang="en-AU" sz="33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Supervisor Training Website &amp; GRIP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3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Supervisor </a:t>
            </a:r>
            <a:r>
              <a:rPr lang="en-AU" sz="33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Performance, Rules &amp; Support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3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The Process of Supervision</a:t>
            </a:r>
          </a:p>
          <a:p>
            <a:pPr marL="514350" indent="-514350">
              <a:buFontTx/>
              <a:buAutoNum type="arabicPeriod"/>
            </a:pPr>
            <a:r>
              <a:rPr lang="en-US" sz="33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Managing your Supervisor</a:t>
            </a:r>
          </a:p>
          <a:p>
            <a:pPr marL="514350" indent="-514350">
              <a:buFontTx/>
              <a:buAutoNum type="arabicPeriod"/>
            </a:pPr>
            <a:r>
              <a:rPr lang="en-US" sz="33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Q&amp;A</a:t>
            </a:r>
            <a:endParaRPr lang="en-US" sz="3300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64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ext Box 3"/>
          <p:cNvSpPr txBox="1">
            <a:spLocks noChangeArrowheads="1"/>
          </p:cNvSpPr>
          <p:nvPr/>
        </p:nvSpPr>
        <p:spPr bwMode="auto">
          <a:xfrm>
            <a:off x="7620000" y="6248400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1800" b="1">
                <a:solidFill>
                  <a:srgbClr val="0000FF"/>
                </a:solidFill>
              </a:rPr>
              <a:t>Joe Luca</a:t>
            </a:r>
            <a:endParaRPr lang="en-AU" sz="1800">
              <a:solidFill>
                <a:srgbClr val="0000FF"/>
              </a:solidFill>
            </a:endParaRPr>
          </a:p>
        </p:txBody>
      </p:sp>
      <p:sp>
        <p:nvSpPr>
          <p:cNvPr id="9" name="Title 5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-65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-65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-65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-65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-65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-65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-65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pPr algn="ctr"/>
            <a:r>
              <a:rPr lang="en-AU" sz="3600" cap="none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Finalise</a:t>
            </a:r>
            <a:endParaRPr lang="en-AU" sz="3600" cap="none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model_finali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08719"/>
            <a:ext cx="5040560" cy="5763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229600" cy="719137"/>
          </a:xfrm>
        </p:spPr>
        <p:txBody>
          <a:bodyPr/>
          <a:lstStyle/>
          <a:p>
            <a:pPr eaLnBrk="1" hangingPunct="1"/>
            <a:r>
              <a:rPr lang="en-AU" sz="3200" dirty="0">
                <a:latin typeface="Arial" charset="0"/>
                <a:ea typeface="ＭＳ Ｐゴシック" charset="0"/>
                <a:cs typeface="ＭＳ Ｐゴシック" charset="0"/>
              </a:rPr>
              <a:t>Selection Examiners</a:t>
            </a:r>
          </a:p>
        </p:txBody>
      </p:sp>
      <p:sp>
        <p:nvSpPr>
          <p:cNvPr id="13926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229600" cy="54340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AU" sz="26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Very important stage! 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AU" sz="26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AU" altLang="ja-JP" sz="2600" i="1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Nomination of Examiners</a:t>
            </a:r>
            <a:r>
              <a:rPr lang="ja-JP" altLang="en-AU" sz="26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AU" altLang="ja-JP" sz="26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 (Guidelines &amp; Forms)</a:t>
            </a:r>
            <a:endParaRPr lang="en-AU" altLang="ja-JP" sz="2600" dirty="0">
              <a:solidFill>
                <a:srgbClr val="008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AU" sz="2400" dirty="0">
                <a:latin typeface="Arial" charset="0"/>
                <a:ea typeface="ＭＳ Ｐゴシック" charset="0"/>
                <a:cs typeface="ＭＳ Ｐゴシック" charset="0"/>
              </a:rPr>
              <a:t>Area of research activity, expertise &amp; reputation – specialists in theory, methods, research contexts</a:t>
            </a:r>
          </a:p>
          <a:p>
            <a:pPr eaLnBrk="1" hangingPunct="1"/>
            <a:r>
              <a:rPr lang="en-AU" sz="2400" dirty="0">
                <a:latin typeface="Arial" charset="0"/>
                <a:ea typeface="ＭＳ Ｐゴシック" charset="0"/>
                <a:cs typeface="ＭＳ Ｐゴシック" charset="0"/>
              </a:rPr>
              <a:t>Experienced examiners preferred over new ones</a:t>
            </a:r>
          </a:p>
          <a:p>
            <a:pPr eaLnBrk="1" hangingPunct="1"/>
            <a:r>
              <a:rPr lang="en-AU" sz="2400" dirty="0">
                <a:latin typeface="Arial" charset="0"/>
                <a:ea typeface="ＭＳ Ｐゴシック" charset="0"/>
                <a:cs typeface="ＭＳ Ｐゴシック" charset="0"/>
              </a:rPr>
              <a:t>Higher tolerance and better feedback to get candidate passed</a:t>
            </a:r>
          </a:p>
          <a:p>
            <a:pPr eaLnBrk="1" hangingPunct="1"/>
            <a:r>
              <a:rPr lang="en-AU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What </a:t>
            </a:r>
            <a:r>
              <a:rPr lang="en-AU" sz="2400" dirty="0">
                <a:latin typeface="Arial" charset="0"/>
                <a:ea typeface="ＭＳ Ｐゴシック" charset="0"/>
                <a:cs typeface="ＭＳ Ｐゴシック" charset="0"/>
              </a:rPr>
              <a:t>are examiners looking for? </a:t>
            </a:r>
          </a:p>
          <a:p>
            <a:pPr lvl="1" eaLnBrk="1" hangingPunct="1"/>
            <a:r>
              <a:rPr lang="ja-JP" altLang="en-AU" sz="20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AU" altLang="ja-JP" sz="2000" i="1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Consideration of Nomination of Examiners</a:t>
            </a:r>
            <a:r>
              <a:rPr lang="ja-JP" altLang="en-AU" sz="20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AU" altLang="ja-JP" sz="20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 (Resources)</a:t>
            </a:r>
            <a:endParaRPr lang="en-AU" altLang="ja-JP" sz="2000" b="1" dirty="0">
              <a:solidFill>
                <a:srgbClr val="008000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ANU Website information of preparing for examination, selecting examiners and the examination process at</a:t>
            </a:r>
          </a:p>
          <a:p>
            <a:pPr lvl="1" eaLnBrk="1" hangingPunct="1">
              <a:buFontTx/>
              <a:buNone/>
            </a:pP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http://researchsuper.cedam.anu.edu.au/examination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AU" sz="24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endParaRPr lang="en-AU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AU" sz="2400" b="1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 bwMode="auto">
          <a:xfrm>
            <a:off x="251520" y="188640"/>
            <a:ext cx="763284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-65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-65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-65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-65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-65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-65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-65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pPr algn="ctr"/>
            <a:r>
              <a:rPr lang="en-AU" sz="3600" cap="none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Mentor</a:t>
            </a:r>
            <a:endParaRPr lang="en-AU" sz="3600" cap="none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model_men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08720"/>
            <a:ext cx="5037822" cy="5760640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740352" y="6309320"/>
            <a:ext cx="12241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1800" b="1" dirty="0">
                <a:solidFill>
                  <a:srgbClr val="0000FF"/>
                </a:solidFill>
              </a:rPr>
              <a:t>Joe Luca</a:t>
            </a:r>
            <a:endParaRPr lang="en-AU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Mentoring</a:t>
            </a:r>
          </a:p>
        </p:txBody>
      </p:sp>
      <p:sp>
        <p:nvSpPr>
          <p:cNvPr id="150530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“My mentor was someone who provided me with career development advice, insights into company culture and processes, technical knowledge, invited me to co-author papers with him, introduced me to his professional network and provided me with opportunities I would never have been readily exposed to.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Marian Patrick, ECU PhD Candidate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AU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Scaffold and Extend</a:t>
            </a:r>
          </a:p>
        </p:txBody>
      </p:sp>
      <p:sp>
        <p:nvSpPr>
          <p:cNvPr id="168962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52736"/>
            <a:ext cx="7620000" cy="5334000"/>
          </a:xfrm>
        </p:spPr>
        <p:txBody>
          <a:bodyPr/>
          <a:lstStyle/>
          <a:p>
            <a:pPr eaLnBrk="1" hangingPunct="1"/>
            <a:r>
              <a:rPr lang="en-AU" sz="2800" dirty="0">
                <a:latin typeface="Arial" charset="0"/>
                <a:ea typeface="ＭＳ Ｐゴシック" charset="0"/>
                <a:cs typeface="ＭＳ Ｐゴシック" charset="0"/>
              </a:rPr>
              <a:t>Use scaffolding to build student </a:t>
            </a:r>
            <a:br>
              <a:rPr lang="en-AU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AU" sz="2800" dirty="0">
                <a:latin typeface="Arial" charset="0"/>
                <a:ea typeface="ＭＳ Ｐゴシック" charset="0"/>
                <a:cs typeface="ＭＳ Ｐゴシック" charset="0"/>
              </a:rPr>
              <a:t>confidence</a:t>
            </a:r>
          </a:p>
          <a:p>
            <a:pPr eaLnBrk="1" hangingPunct="1"/>
            <a:r>
              <a:rPr lang="en-AU" sz="2800" dirty="0">
                <a:latin typeface="Arial" charset="0"/>
                <a:ea typeface="ＭＳ Ｐゴシック" charset="0"/>
                <a:cs typeface="ＭＳ Ｐゴシック" charset="0"/>
              </a:rPr>
              <a:t>Extend students beyond what </a:t>
            </a:r>
            <a:br>
              <a:rPr lang="en-AU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AU" sz="2800" dirty="0">
                <a:latin typeface="Arial" charset="0"/>
                <a:ea typeface="ＭＳ Ｐゴシック" charset="0"/>
                <a:cs typeface="ＭＳ Ｐゴシック" charset="0"/>
              </a:rPr>
              <a:t>they thought possible!</a:t>
            </a:r>
          </a:p>
          <a:p>
            <a:pPr eaLnBrk="1" hangingPunct="1"/>
            <a:r>
              <a:rPr lang="en-AU" sz="2800" dirty="0">
                <a:latin typeface="Arial" charset="0"/>
                <a:ea typeface="ＭＳ Ｐゴシック" charset="0"/>
                <a:cs typeface="ＭＳ Ｐゴシック" charset="0"/>
              </a:rPr>
              <a:t>Set high but realistic standards </a:t>
            </a:r>
            <a:br>
              <a:rPr lang="en-AU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AU" sz="2800" dirty="0">
                <a:latin typeface="Arial" charset="0"/>
                <a:ea typeface="ＭＳ Ｐゴシック" charset="0"/>
                <a:cs typeface="ＭＳ Ｐゴシック" charset="0"/>
              </a:rPr>
              <a:t>through scaffolding</a:t>
            </a:r>
          </a:p>
          <a:p>
            <a:pPr eaLnBrk="1" hangingPunct="1"/>
            <a:r>
              <a:rPr lang="en-AU" sz="2800" dirty="0">
                <a:latin typeface="Arial" charset="0"/>
                <a:ea typeface="ＭＳ Ｐゴシック" charset="0"/>
                <a:cs typeface="ＭＳ Ｐゴシック" charset="0"/>
              </a:rPr>
              <a:t>Encourage independence by building students</a:t>
            </a:r>
            <a:r>
              <a:rPr lang="ja-JP" altLang="en-AU" sz="28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AU" altLang="ja-JP" sz="2800" dirty="0">
                <a:latin typeface="Arial" charset="0"/>
                <a:ea typeface="ＭＳ Ｐゴシック" charset="0"/>
                <a:cs typeface="ＭＳ Ｐゴシック" charset="0"/>
              </a:rPr>
              <a:t> confidence in their personal research capabilities</a:t>
            </a:r>
          </a:p>
          <a:p>
            <a:pPr eaLnBrk="1" hangingPunct="1"/>
            <a:r>
              <a:rPr lang="en-AU" sz="2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Students need to take increasing ownership over the project…</a:t>
            </a:r>
          </a:p>
        </p:txBody>
      </p:sp>
      <p:pic>
        <p:nvPicPr>
          <p:cNvPr id="1689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19200"/>
            <a:ext cx="21399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05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AU" dirty="0" smtClean="0">
                <a:latin typeface="Arial" charset="0"/>
                <a:ea typeface="ＭＳ Ｐゴシック" charset="0"/>
                <a:cs typeface="ＭＳ Ｐゴシック" charset="0"/>
              </a:rPr>
              <a:t>Career </a:t>
            </a: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Planning</a:t>
            </a:r>
          </a:p>
        </p:txBody>
      </p:sp>
      <p:sp>
        <p:nvSpPr>
          <p:cNvPr id="15462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82000" cy="5257800"/>
          </a:xfrm>
        </p:spPr>
        <p:txBody>
          <a:bodyPr/>
          <a:lstStyle/>
          <a:p>
            <a:pPr marL="441325" eaLnBrk="1" hangingPunct="1">
              <a:lnSpc>
                <a:spcPct val="90000"/>
              </a:lnSpc>
            </a:pPr>
            <a:r>
              <a:rPr lang="en-AU" sz="28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Career planning? </a:t>
            </a:r>
            <a:r>
              <a:rPr lang="en-AU" sz="2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How are you helping them develop career skills, contacts and ambitions?</a:t>
            </a:r>
          </a:p>
          <a:p>
            <a:pPr marL="841375" lvl="1" eaLnBrk="1" hangingPunct="1">
              <a:lnSpc>
                <a:spcPct val="90000"/>
              </a:lnSpc>
            </a:pPr>
            <a:r>
              <a:rPr lang="en-AU" sz="2400" dirty="0">
                <a:latin typeface="Arial" charset="0"/>
                <a:ea typeface="ＭＳ Ｐゴシック" charset="0"/>
                <a:cs typeface="ＭＳ Ｐゴシック" charset="0"/>
              </a:rPr>
              <a:t>Encourage research seminars and journal clubs</a:t>
            </a:r>
          </a:p>
          <a:p>
            <a:pPr marL="841375" lvl="1" eaLnBrk="1" hangingPunct="1">
              <a:lnSpc>
                <a:spcPct val="90000"/>
              </a:lnSpc>
            </a:pPr>
            <a:r>
              <a:rPr lang="en-AU" sz="2400" dirty="0">
                <a:latin typeface="Arial" charset="0"/>
                <a:ea typeface="ＭＳ Ｐゴシック" charset="0"/>
                <a:cs typeface="ＭＳ Ｐゴシック" charset="0"/>
              </a:rPr>
              <a:t>Ensure interaction with quality researchers</a:t>
            </a:r>
          </a:p>
          <a:p>
            <a:pPr marL="841375" lvl="1" eaLnBrk="1" hangingPunct="1">
              <a:lnSpc>
                <a:spcPct val="90000"/>
              </a:lnSpc>
            </a:pPr>
            <a:r>
              <a:rPr lang="en-AU" sz="2400" dirty="0">
                <a:latin typeface="Arial" charset="0"/>
                <a:ea typeface="ＭＳ Ｐゴシック" charset="0"/>
                <a:cs typeface="ＭＳ Ｐゴシック" charset="0"/>
              </a:rPr>
              <a:t>Sessional teaching opportunities?</a:t>
            </a:r>
          </a:p>
          <a:p>
            <a:pPr marL="841375" lvl="1" eaLnBrk="1" hangingPunct="1">
              <a:lnSpc>
                <a:spcPct val="90000"/>
              </a:lnSpc>
            </a:pPr>
            <a:r>
              <a:rPr lang="en-AU" sz="2400" dirty="0">
                <a:latin typeface="Arial" charset="0"/>
                <a:ea typeface="ＭＳ Ｐゴシック" charset="0"/>
                <a:cs typeface="ＭＳ Ｐゴシック" charset="0"/>
              </a:rPr>
              <a:t>Promote conference experiences, particularly international</a:t>
            </a:r>
          </a:p>
          <a:p>
            <a:pPr marL="841375" lvl="1" eaLnBrk="1" hangingPunct="1">
              <a:lnSpc>
                <a:spcPct val="90000"/>
              </a:lnSpc>
            </a:pPr>
            <a:r>
              <a:rPr lang="en-AU" sz="2400" dirty="0">
                <a:latin typeface="Arial" charset="0"/>
                <a:ea typeface="ＭＳ Ｐゴシック" charset="0"/>
                <a:cs typeface="ＭＳ Ｐゴシック" charset="0"/>
              </a:rPr>
              <a:t>Encourage publishing</a:t>
            </a:r>
          </a:p>
          <a:p>
            <a:pPr marL="841375" lvl="1" eaLnBrk="1" hangingPunct="1">
              <a:lnSpc>
                <a:spcPct val="90000"/>
              </a:lnSpc>
            </a:pPr>
            <a:r>
              <a:rPr lang="en-AU" sz="2400" dirty="0">
                <a:latin typeface="Arial" charset="0"/>
                <a:ea typeface="ＭＳ Ｐゴシック" charset="0"/>
                <a:cs typeface="ＭＳ Ｐゴシック" charset="0"/>
              </a:rPr>
              <a:t>Promote interaction with other students in the discipline</a:t>
            </a:r>
          </a:p>
          <a:p>
            <a:pPr marL="841375" lvl="1" eaLnBrk="1" hangingPunct="1">
              <a:lnSpc>
                <a:spcPct val="90000"/>
              </a:lnSpc>
            </a:pPr>
            <a:r>
              <a:rPr lang="en-AU" sz="2400" dirty="0">
                <a:latin typeface="Arial" charset="0"/>
                <a:ea typeface="ＭＳ Ｐゴシック" charset="0"/>
                <a:cs typeface="ＭＳ Ｐゴシック" charset="0"/>
              </a:rPr>
              <a:t>Provide skills, help or consultants to help at the right time</a:t>
            </a:r>
          </a:p>
          <a:p>
            <a:pPr marL="441325" eaLnBrk="1" hangingPunct="1">
              <a:lnSpc>
                <a:spcPct val="90000"/>
              </a:lnSpc>
            </a:pPr>
            <a:r>
              <a:rPr lang="en-AU" sz="2800" dirty="0">
                <a:latin typeface="Arial" charset="0"/>
                <a:ea typeface="ＭＳ Ｐゴシック" charset="0"/>
                <a:cs typeface="ＭＳ Ｐゴシック" charset="0"/>
              </a:rPr>
              <a:t>SOAR Centre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620000" y="6248400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1800" b="1" dirty="0" smtClean="0">
                <a:solidFill>
                  <a:srgbClr val="0000FF"/>
                </a:solidFill>
              </a:rPr>
              <a:t>Joe Luca</a:t>
            </a:r>
            <a:endParaRPr lang="en-AU" sz="1800" dirty="0">
              <a:solidFill>
                <a:srgbClr val="0000FF"/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251520" y="188640"/>
            <a:ext cx="763284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-65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-65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-65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-65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-65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-65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-65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pPr algn="ctr"/>
            <a:r>
              <a:rPr lang="en-AU" sz="3600" cap="none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Track &amp; Evaluate</a:t>
            </a:r>
            <a:endParaRPr lang="en-AU" sz="3600" cap="none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model_tr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08719"/>
            <a:ext cx="5040560" cy="5763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AU">
                <a:latin typeface="Arial" charset="0"/>
                <a:ea typeface="ＭＳ Ｐゴシック" charset="0"/>
                <a:cs typeface="ＭＳ Ｐゴシック" charset="0"/>
              </a:rPr>
              <a:t>Track &amp; Evaluate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534400" cy="5562600"/>
          </a:xfrm>
        </p:spPr>
        <p:txBody>
          <a:bodyPr/>
          <a:lstStyle/>
          <a:p>
            <a:pPr eaLnBrk="1" hangingPunct="1"/>
            <a:r>
              <a:rPr lang="en-AU" sz="2800" dirty="0">
                <a:latin typeface="Arial" charset="0"/>
                <a:ea typeface="ＭＳ Ｐゴシック" charset="0"/>
                <a:cs typeface="ＭＳ Ｐゴシック" charset="0"/>
              </a:rPr>
              <a:t>Compare progress </a:t>
            </a:r>
            <a:r>
              <a:rPr lang="en-AU" sz="28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with established schedule </a:t>
            </a:r>
            <a:r>
              <a:rPr lang="en-AU" sz="2800" dirty="0">
                <a:latin typeface="Arial" charset="0"/>
                <a:ea typeface="ＭＳ Ｐゴシック" charset="0"/>
                <a:cs typeface="ＭＳ Ｐゴシック" charset="0"/>
              </a:rPr>
              <a:t>-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Are they performing according to the initial agreement? </a:t>
            </a:r>
            <a:endParaRPr lang="en-AU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AU" sz="2800" dirty="0">
                <a:latin typeface="Arial" charset="0"/>
                <a:ea typeface="ＭＳ Ｐゴシック" charset="0"/>
                <a:cs typeface="ＭＳ Ｐゴシック" charset="0"/>
              </a:rPr>
              <a:t>Doctoral students are funded for 4 EFTSL</a:t>
            </a:r>
          </a:p>
          <a:p>
            <a:r>
              <a:rPr lang="en-AU" sz="2800" dirty="0">
                <a:latin typeface="Arial" charset="0"/>
                <a:ea typeface="ＭＳ Ｐゴシック" charset="0"/>
                <a:cs typeface="ＭＳ Ｐゴシック" charset="0"/>
              </a:rPr>
              <a:t>What to do after 3 EFTSL</a:t>
            </a:r>
          </a:p>
          <a:p>
            <a:r>
              <a:rPr lang="en-AU" sz="2800" dirty="0">
                <a:latin typeface="Arial" charset="0"/>
                <a:ea typeface="ＭＳ Ｐゴシック" charset="0"/>
                <a:cs typeface="ＭＳ Ｐゴシック" charset="0"/>
              </a:rPr>
              <a:t>On track? </a:t>
            </a:r>
          </a:p>
          <a:p>
            <a:r>
              <a:rPr lang="en-AU" sz="2800" dirty="0">
                <a:latin typeface="Arial" charset="0"/>
                <a:ea typeface="ＭＳ Ｐゴシック" charset="0"/>
                <a:cs typeface="ＭＳ Ｐゴシック" charset="0"/>
              </a:rPr>
              <a:t>Part Time enrolment?</a:t>
            </a:r>
          </a:p>
          <a:p>
            <a:r>
              <a:rPr lang="en-AU" sz="2800" dirty="0">
                <a:latin typeface="Arial" charset="0"/>
                <a:ea typeface="ＭＳ Ｐゴシック" charset="0"/>
                <a:cs typeface="ＭＳ Ｐゴシック" charset="0"/>
              </a:rPr>
              <a:t>Milestone  meetings with </a:t>
            </a:r>
            <a:r>
              <a:rPr lang="en-AU" sz="2800" dirty="0" err="1">
                <a:latin typeface="Arial" charset="0"/>
                <a:ea typeface="ＭＳ Ｐゴシック" charset="0"/>
                <a:cs typeface="ＭＳ Ｐゴシック" charset="0"/>
              </a:rPr>
              <a:t>Assoc</a:t>
            </a:r>
            <a:r>
              <a:rPr lang="en-AU" sz="2800" dirty="0">
                <a:latin typeface="Arial" charset="0"/>
                <a:ea typeface="ＭＳ Ｐゴシック" charset="0"/>
                <a:cs typeface="ＭＳ Ｐゴシック" charset="0"/>
              </a:rPr>
              <a:t> Deans at around 3.5 EFTSL</a:t>
            </a:r>
          </a:p>
          <a:p>
            <a:pPr lvl="1" eaLnBrk="1" hangingPunct="1">
              <a:buFontTx/>
              <a:buNone/>
            </a:pPr>
            <a:endParaRPr lang="en-AU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Formal Meetings </a:t>
            </a:r>
          </a:p>
        </p:txBody>
      </p:sp>
      <p:sp>
        <p:nvSpPr>
          <p:cNvPr id="162818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284788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Agenda 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Milestones and thesis plan (Chapters)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Response to written work, structure and details? Feedback clarity?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Record decisions, achievements and future actions with mutual agreement to research tasks?</a:t>
            </a:r>
          </a:p>
          <a:p>
            <a:pPr lvl="1" eaLnBrk="1" hangingPunct="1"/>
            <a:r>
              <a:rPr lang="en-AU" sz="2400">
                <a:latin typeface="Arial" charset="0"/>
                <a:ea typeface="ＭＳ Ｐゴシック" charset="0"/>
              </a:rPr>
              <a:t>use an exercise book with dates, tasks, ideas etc..</a:t>
            </a:r>
            <a:endParaRPr lang="en-US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Next meeting (how regular?)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5"/>
          <p:cNvSpPr>
            <a:spLocks noGrp="1"/>
          </p:cNvSpPr>
          <p:nvPr>
            <p:ph type="title"/>
          </p:nvPr>
        </p:nvSpPr>
        <p:spPr>
          <a:xfrm>
            <a:off x="251520" y="188640"/>
            <a:ext cx="7632848" cy="648072"/>
          </a:xfrm>
        </p:spPr>
        <p:txBody>
          <a:bodyPr/>
          <a:lstStyle/>
          <a:p>
            <a:pPr algn="ctr"/>
            <a:r>
              <a:rPr lang="en-AU" sz="3600" cap="none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Manage the Relationship</a:t>
            </a:r>
            <a:endParaRPr lang="en-AU" sz="3600" cap="none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620000" y="6248400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1800" b="1" dirty="0" smtClean="0">
                <a:solidFill>
                  <a:srgbClr val="0000FF"/>
                </a:solidFill>
              </a:rPr>
              <a:t>Joe Luca</a:t>
            </a:r>
            <a:endParaRPr lang="en-AU" sz="1800" dirty="0">
              <a:solidFill>
                <a:srgbClr val="0000FF"/>
              </a:solidFill>
            </a:endParaRPr>
          </a:p>
        </p:txBody>
      </p:sp>
      <p:pic>
        <p:nvPicPr>
          <p:cNvPr id="3" name="Picture 2" descr="model_manag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08719"/>
            <a:ext cx="5040560" cy="5763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 eaLnBrk="1" hangingPunct="1">
              <a:buFontTx/>
              <a:buNone/>
            </a:pPr>
            <a:r>
              <a:rPr lang="en-GB" sz="60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What is the single most important issue which will dictate the success of a HDR Candidate?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848600" cy="719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When Problems Arise</a:t>
            </a:r>
          </a:p>
        </p:txBody>
      </p:sp>
      <p:sp>
        <p:nvSpPr>
          <p:cNvPr id="175106" name="Content Placeholder 2"/>
          <p:cNvSpPr>
            <a:spLocks noGrp="1"/>
          </p:cNvSpPr>
          <p:nvPr>
            <p:ph idx="1"/>
          </p:nvPr>
        </p:nvSpPr>
        <p:spPr>
          <a:xfrm>
            <a:off x="1447800" y="4572000"/>
            <a:ext cx="6934200" cy="160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i="1">
                <a:latin typeface="Arial" charset="0"/>
                <a:ea typeface="ＭＳ Ｐゴシック" charset="0"/>
                <a:cs typeface="ＭＳ Ｐゴシック" charset="0"/>
              </a:rPr>
              <a:t>ECU Grievance procedures </a:t>
            </a:r>
            <a:r>
              <a:rPr lang="en-GB" sz="2000" i="1">
                <a:latin typeface="Arial" charset="0"/>
                <a:ea typeface="ＭＳ Ｐゴシック" charset="0"/>
                <a:cs typeface="ＭＳ Ｐゴシック" charset="0"/>
              </a:rPr>
              <a:t>for fairness and equity:</a:t>
            </a:r>
          </a:p>
          <a:p>
            <a:pPr lvl="1" eaLnBrk="1" hangingPunct="1"/>
            <a:r>
              <a:rPr lang="en-GB" sz="2000" i="1">
                <a:latin typeface="Arial" charset="0"/>
                <a:ea typeface="ＭＳ Ｐゴシック" charset="0"/>
                <a:cs typeface="ＭＳ Ｐゴシック" charset="0"/>
              </a:rPr>
              <a:t>Student Complaints Process for products or services</a:t>
            </a:r>
          </a:p>
          <a:p>
            <a:pPr lvl="1" eaLnBrk="1" hangingPunct="1"/>
            <a:r>
              <a:rPr lang="en-GB" sz="2000" i="1">
                <a:latin typeface="Arial" charset="0"/>
                <a:ea typeface="ＭＳ Ｐゴシック" charset="0"/>
                <a:cs typeface="ＭＳ Ｐゴシック" charset="0"/>
              </a:rPr>
              <a:t>Student Appeals Committee for academic issues</a:t>
            </a:r>
          </a:p>
        </p:txBody>
      </p:sp>
      <p:sp>
        <p:nvSpPr>
          <p:cNvPr id="175107" name="TextBox 7"/>
          <p:cNvSpPr txBox="1">
            <a:spLocks noChangeArrowheads="1"/>
          </p:cNvSpPr>
          <p:nvPr/>
        </p:nvSpPr>
        <p:spPr bwMode="auto">
          <a:xfrm>
            <a:off x="3733800" y="1295400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Who to Contact?</a:t>
            </a:r>
          </a:p>
        </p:txBody>
      </p:sp>
      <p:pic>
        <p:nvPicPr>
          <p:cNvPr id="17510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8692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04856" cy="72008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FF0000"/>
                </a:solidFill>
              </a:rPr>
              <a:t>Section </a:t>
            </a:r>
            <a:r>
              <a:rPr lang="en-US" sz="7200" b="1" dirty="0" smtClean="0">
                <a:solidFill>
                  <a:srgbClr val="FF0000"/>
                </a:solidFill>
              </a:rPr>
              <a:t>3</a:t>
            </a:r>
          </a:p>
          <a:p>
            <a:pPr marL="0" indent="0" algn="ctr">
              <a:buNone/>
            </a:pPr>
            <a:endParaRPr lang="en-US" sz="5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0000FF"/>
                </a:solidFill>
              </a:rPr>
              <a:t>Managing your Supervisor</a:t>
            </a:r>
            <a:endParaRPr lang="en-US" sz="5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65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Supervisor &amp; Researcher Qualities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075240" cy="3629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Outline three characteristics or qualities you expect from a good:</a:t>
            </a:r>
          </a:p>
          <a:p>
            <a:pPr lvl="1"/>
            <a:r>
              <a:rPr lang="en-US" sz="3200" dirty="0" smtClean="0"/>
              <a:t>Supervisor</a:t>
            </a:r>
          </a:p>
          <a:p>
            <a:pPr lvl="1"/>
            <a:r>
              <a:rPr lang="en-US" sz="3200" dirty="0" smtClean="0"/>
              <a:t>Research </a:t>
            </a:r>
            <a:r>
              <a:rPr lang="en-US" sz="3200" dirty="0"/>
              <a:t>C</a:t>
            </a:r>
            <a:r>
              <a:rPr lang="en-US" sz="3200" dirty="0" smtClean="0"/>
              <a:t>andidate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002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should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experience conflict, confusion,  or perceived lack of support from your supervisor, what should you do?</a:t>
            </a:r>
            <a:endParaRPr lang="en-US" dirty="0"/>
          </a:p>
          <a:p>
            <a:r>
              <a:rPr lang="en-US" dirty="0" smtClean="0"/>
              <a:t>Do you foresee any potentially problematic areas as part of your research? If so, is your supervisor aware and proactive? Are you proactive?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9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003232" cy="44930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Do you foresee any potential problems in your research? If so,</a:t>
            </a:r>
          </a:p>
          <a:p>
            <a:pPr lvl="1"/>
            <a:r>
              <a:rPr lang="en-US" sz="3200" dirty="0" smtClean="0"/>
              <a:t>Is your supervisor aware of these and proactive in helping to solve them? </a:t>
            </a:r>
          </a:p>
          <a:p>
            <a:pPr lvl="1"/>
            <a:r>
              <a:rPr lang="en-US" sz="3200" dirty="0" smtClean="0"/>
              <a:t>Are you proactive?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270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04856" cy="72008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Q&amp;A</a:t>
            </a:r>
          </a:p>
          <a:p>
            <a:pPr marL="0" indent="0" algn="ctr">
              <a:buNone/>
            </a:pPr>
            <a:endParaRPr lang="en-US" sz="5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53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416800" cy="609600"/>
          </a:xfrm>
        </p:spPr>
        <p:txBody>
          <a:bodyPr/>
          <a:lstStyle/>
          <a:p>
            <a:pPr eaLnBrk="1" hangingPunct="1"/>
            <a:r>
              <a:rPr lang="en-AU" sz="3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Good Supervision </a:t>
            </a:r>
            <a:endParaRPr lang="en-AU" sz="40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8290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124744"/>
            <a:ext cx="7992888" cy="532859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AU" sz="2800" dirty="0" smtClean="0">
                <a:latin typeface="Arial" charset="0"/>
                <a:ea typeface="ＭＳ Ｐゴシック" charset="0"/>
                <a:cs typeface="ＭＳ Ｐゴシック" charset="0"/>
              </a:rPr>
              <a:t>Supports candidate with </a:t>
            </a:r>
            <a:r>
              <a:rPr lang="en-AU" sz="2800" dirty="0">
                <a:latin typeface="Arial" charset="0"/>
                <a:ea typeface="ＭＳ Ｐゴシック" charset="0"/>
                <a:cs typeface="ＭＳ Ｐゴシック" charset="0"/>
              </a:rPr>
              <a:t>clear </a:t>
            </a:r>
            <a:r>
              <a:rPr lang="en-AU" sz="2800" dirty="0" smtClean="0">
                <a:latin typeface="Arial" charset="0"/>
                <a:ea typeface="ＭＳ Ｐゴシック" charset="0"/>
                <a:cs typeface="ＭＳ Ｐゴシック" charset="0"/>
              </a:rPr>
              <a:t>advice and expertise</a:t>
            </a:r>
            <a:endParaRPr lang="en-AU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AU" sz="2800" dirty="0" smtClean="0">
                <a:latin typeface="Arial" charset="0"/>
                <a:ea typeface="ＭＳ Ｐゴシック" charset="0"/>
                <a:cs typeface="ＭＳ Ｐゴシック" charset="0"/>
              </a:rPr>
              <a:t>Gives clear and </a:t>
            </a:r>
            <a:r>
              <a:rPr lang="en-AU" sz="2800" dirty="0">
                <a:latin typeface="Arial" charset="0"/>
                <a:ea typeface="ＭＳ Ｐゴシック" charset="0"/>
                <a:cs typeface="ＭＳ Ｐゴシック" charset="0"/>
              </a:rPr>
              <a:t>timely </a:t>
            </a:r>
            <a:r>
              <a:rPr lang="en-AU" sz="2800" dirty="0" smtClean="0">
                <a:latin typeface="Arial" charset="0"/>
                <a:ea typeface="ＭＳ Ｐゴシック" charset="0"/>
                <a:cs typeface="ＭＳ Ｐゴシック" charset="0"/>
              </a:rPr>
              <a:t>feedback</a:t>
            </a:r>
            <a:endParaRPr lang="en-AU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AU" sz="2800" dirty="0" smtClean="0">
                <a:latin typeface="Arial" charset="0"/>
                <a:ea typeface="ＭＳ Ｐゴシック" charset="0"/>
                <a:cs typeface="ＭＳ Ｐゴシック" charset="0"/>
              </a:rPr>
              <a:t>Monitors </a:t>
            </a:r>
            <a:r>
              <a:rPr lang="en-AU" sz="2800" dirty="0">
                <a:latin typeface="Arial" charset="0"/>
                <a:ea typeface="ＭＳ Ｐゴシック" charset="0"/>
                <a:cs typeface="ＭＳ Ｐゴシック" charset="0"/>
              </a:rPr>
              <a:t>progress</a:t>
            </a:r>
          </a:p>
          <a:p>
            <a:pPr eaLnBrk="1" hangingPunct="1"/>
            <a:r>
              <a:rPr lang="en-AU" sz="2800" dirty="0" smtClean="0">
                <a:latin typeface="Arial" charset="0"/>
                <a:ea typeface="ＭＳ Ｐゴシック" charset="0"/>
                <a:cs typeface="ＭＳ Ｐゴシック" charset="0"/>
              </a:rPr>
              <a:t>Praises </a:t>
            </a:r>
            <a:r>
              <a:rPr lang="en-AU" sz="2800" dirty="0">
                <a:latin typeface="Arial" charset="0"/>
                <a:ea typeface="ＭＳ Ｐゴシック" charset="0"/>
                <a:cs typeface="ＭＳ Ｐゴシック" charset="0"/>
              </a:rPr>
              <a:t>&amp; </a:t>
            </a:r>
            <a:r>
              <a:rPr lang="en-AU" sz="2800" dirty="0" smtClean="0">
                <a:latin typeface="Arial" charset="0"/>
                <a:ea typeface="ＭＳ Ｐゴシック" charset="0"/>
                <a:cs typeface="ＭＳ Ｐゴシック" charset="0"/>
              </a:rPr>
              <a:t>nurtures </a:t>
            </a:r>
          </a:p>
          <a:p>
            <a:pPr eaLnBrk="1" hangingPunct="1"/>
            <a:r>
              <a:rPr lang="en-AU" sz="2800" dirty="0" smtClean="0">
                <a:latin typeface="Arial" charset="0"/>
                <a:ea typeface="ＭＳ Ｐゴシック" charset="0"/>
                <a:cs typeface="ＭＳ Ｐゴシック" charset="0"/>
              </a:rPr>
              <a:t>Has good </a:t>
            </a:r>
            <a:r>
              <a:rPr lang="en-AU" sz="2800" dirty="0">
                <a:latin typeface="Arial" charset="0"/>
                <a:ea typeface="ＭＳ Ｐゴシック" charset="0"/>
                <a:cs typeface="ＭＳ Ｐゴシック" charset="0"/>
              </a:rPr>
              <a:t>interpersonal skills</a:t>
            </a:r>
          </a:p>
          <a:p>
            <a:pPr eaLnBrk="1" hangingPunct="1"/>
            <a:r>
              <a:rPr lang="en-AU" sz="2800" dirty="0" smtClean="0">
                <a:latin typeface="Arial" charset="0"/>
                <a:ea typeface="ＭＳ Ｐゴシック" charset="0"/>
                <a:cs typeface="ＭＳ Ｐゴシック" charset="0"/>
              </a:rPr>
              <a:t>Encourages </a:t>
            </a:r>
            <a:r>
              <a:rPr lang="en-AU" sz="2800" dirty="0">
                <a:latin typeface="Arial" charset="0"/>
                <a:ea typeface="ＭＳ Ｐゴシック" charset="0"/>
                <a:cs typeface="ＭＳ Ｐゴシック" charset="0"/>
              </a:rPr>
              <a:t>skill development, </a:t>
            </a:r>
            <a:r>
              <a:rPr lang="en-AU" sz="2800" dirty="0" smtClean="0">
                <a:latin typeface="Arial" charset="0"/>
                <a:ea typeface="ＭＳ Ｐゴシック" charset="0"/>
                <a:cs typeface="ＭＳ Ｐゴシック" charset="0"/>
              </a:rPr>
              <a:t>with </a:t>
            </a:r>
            <a:r>
              <a:rPr lang="en-AU" sz="2800" dirty="0">
                <a:latin typeface="Arial" charset="0"/>
                <a:ea typeface="ＭＳ Ｐゴシック" charset="0"/>
                <a:cs typeface="ＭＳ Ｐゴシック" charset="0"/>
              </a:rPr>
              <a:t>central resources and research centres </a:t>
            </a:r>
          </a:p>
          <a:p>
            <a:pPr eaLnBrk="1" hangingPunct="1"/>
            <a:r>
              <a:rPr lang="en-AU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Provides </a:t>
            </a:r>
            <a:r>
              <a:rPr lang="en-AU" sz="2800" dirty="0">
                <a:latin typeface="Arial" charset="0"/>
                <a:ea typeface="ＭＳ Ｐゴシック" charset="0"/>
                <a:cs typeface="ＭＳ Ｐゴシック" charset="0"/>
              </a:rPr>
              <a:t>network of scholars &amp; examiners</a:t>
            </a:r>
          </a:p>
          <a:p>
            <a:pPr eaLnBrk="1" hangingPunct="1"/>
            <a:r>
              <a:rPr lang="en-AU" sz="2800" i="1" dirty="0" smtClean="0">
                <a:latin typeface="Arial" charset="0"/>
                <a:ea typeface="ＭＳ Ｐゴシック" charset="0"/>
                <a:cs typeface="ＭＳ Ｐゴシック" charset="0"/>
              </a:rPr>
              <a:t>Identifies </a:t>
            </a:r>
            <a:r>
              <a:rPr lang="en-AU" sz="2800" i="1" dirty="0">
                <a:latin typeface="Arial" charset="0"/>
                <a:ea typeface="ＭＳ Ｐゴシック" charset="0"/>
                <a:cs typeface="ＭＳ Ｐゴシック" charset="0"/>
              </a:rPr>
              <a:t>non-performing </a:t>
            </a:r>
            <a:r>
              <a:rPr lang="en-AU" sz="2800" i="1" dirty="0" smtClean="0">
                <a:latin typeface="Arial" charset="0"/>
                <a:ea typeface="ＭＳ Ｐゴシック" charset="0"/>
                <a:cs typeface="ＭＳ Ｐゴシック" charset="0"/>
              </a:rPr>
              <a:t>candidates and uses </a:t>
            </a:r>
            <a:r>
              <a:rPr lang="en-AU" sz="2800" i="1" dirty="0">
                <a:latin typeface="Arial" charset="0"/>
                <a:ea typeface="ＭＳ Ｐゴシック" charset="0"/>
                <a:cs typeface="ＭＳ Ｐゴシック" charset="0"/>
              </a:rPr>
              <a:t>the Marginal Progress option</a:t>
            </a:r>
          </a:p>
        </p:txBody>
      </p:sp>
    </p:spTree>
    <p:extLst>
      <p:ext uri="{BB962C8B-B14F-4D97-AF65-F5344CB8AC3E}">
        <p14:creationId xmlns:p14="http://schemas.microsoft.com/office/powerpoint/2010/main" val="3745185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Blackboard Supervisor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5400600"/>
          </a:xfrm>
        </p:spPr>
        <p:txBody>
          <a:bodyPr/>
          <a:lstStyle/>
          <a:p>
            <a:pPr lvl="0"/>
            <a:r>
              <a:rPr lang="en-US" dirty="0" smtClean="0"/>
              <a:t>Log </a:t>
            </a:r>
            <a:r>
              <a:rPr lang="en-US" dirty="0"/>
              <a:t>into </a:t>
            </a:r>
            <a:r>
              <a:rPr lang="en-US" dirty="0" smtClean="0"/>
              <a:t>Blackboard at </a:t>
            </a:r>
            <a:r>
              <a:rPr lang="en-US" u="sng" dirty="0">
                <a:hlinkClick r:id="rId2"/>
              </a:rPr>
              <a:t>http://blackboard.ecu.edu.au/</a:t>
            </a:r>
            <a:endParaRPr lang="en-AU" dirty="0"/>
          </a:p>
          <a:p>
            <a:pPr lvl="0"/>
            <a:r>
              <a:rPr lang="en-US" dirty="0"/>
              <a:t>On left hand side, </a:t>
            </a:r>
            <a:r>
              <a:rPr lang="en-US" dirty="0" smtClean="0"/>
              <a:t>go to </a:t>
            </a:r>
            <a:r>
              <a:rPr lang="en-US" dirty="0"/>
              <a:t>“Search For”, and in the “Communities” box, </a:t>
            </a:r>
            <a:r>
              <a:rPr lang="en-US" dirty="0" smtClean="0"/>
              <a:t>enter exactly </a:t>
            </a:r>
            <a:r>
              <a:rPr lang="en-US" dirty="0"/>
              <a:t>“</a:t>
            </a:r>
            <a:r>
              <a:rPr lang="en-US" b="1" i="1" dirty="0"/>
              <a:t>Supervising HDR Candidates at ECU</a:t>
            </a:r>
            <a:r>
              <a:rPr lang="en-US" b="1" dirty="0" smtClean="0"/>
              <a:t>”</a:t>
            </a:r>
            <a:endParaRPr lang="en-AU" dirty="0"/>
          </a:p>
          <a:p>
            <a:pPr lvl="0"/>
            <a:r>
              <a:rPr lang="en-US" dirty="0"/>
              <a:t>On the bottom right of the next screen, click “</a:t>
            </a:r>
            <a:r>
              <a:rPr lang="en-US" dirty="0" err="1"/>
              <a:t>Enrol</a:t>
            </a:r>
            <a:r>
              <a:rPr lang="en-US" dirty="0"/>
              <a:t>”</a:t>
            </a:r>
            <a:endParaRPr lang="en-AU" dirty="0"/>
          </a:p>
          <a:p>
            <a:pPr lvl="0"/>
            <a:r>
              <a:rPr lang="en-US" dirty="0"/>
              <a:t>Click “Submit”, and then “ok”</a:t>
            </a:r>
            <a:endParaRPr lang="en-AU" dirty="0"/>
          </a:p>
          <a:p>
            <a:pPr lvl="0"/>
            <a:r>
              <a:rPr lang="en-US" dirty="0"/>
              <a:t>The community site will then appear.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49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Getting Started	</a:t>
            </a:r>
            <a:endParaRPr lang="en-US" b="1" u="sng" dirty="0">
              <a:hlinkClick r:id="rId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Getting </a:t>
            </a:r>
            <a:r>
              <a:rPr lang="en-US" dirty="0" err="1"/>
              <a:t>Organised</a:t>
            </a:r>
            <a:r>
              <a:rPr lang="en-US" dirty="0"/>
              <a:t>	</a:t>
            </a:r>
            <a:endParaRPr lang="en-US" b="1" u="sng" dirty="0">
              <a:hlinkClick r:id="rId3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Working with your supervisor</a:t>
            </a:r>
            <a:r>
              <a:rPr lang="en-US" dirty="0"/>
              <a:t>	</a:t>
            </a:r>
            <a:endParaRPr lang="en-US" b="1" u="sng" dirty="0">
              <a:hlinkClick r:id="rId4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Searching the literature	</a:t>
            </a:r>
            <a:endParaRPr lang="en-US" b="1" u="sng" dirty="0">
              <a:hlinkClick r:id="rId5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Confirmation of Candidature	</a:t>
            </a:r>
            <a:endParaRPr lang="en-US" b="1" u="sng" dirty="0">
              <a:hlinkClick r:id="rId6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Literature Review </a:t>
            </a:r>
            <a:r>
              <a:rPr lang="en-US" dirty="0" smtClean="0"/>
              <a:t>&amp; Research </a:t>
            </a:r>
            <a:r>
              <a:rPr lang="en-US" dirty="0"/>
              <a:t>Methodology	</a:t>
            </a:r>
            <a:endParaRPr lang="en-US" b="1" u="sng" dirty="0">
              <a:hlinkClick r:id="rId7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Responsible Research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598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04856" cy="72008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FF0000"/>
                </a:solidFill>
              </a:rPr>
              <a:t>Section </a:t>
            </a:r>
            <a:r>
              <a:rPr lang="en-US" sz="7200" b="1" dirty="0" smtClean="0">
                <a:solidFill>
                  <a:srgbClr val="FF0000"/>
                </a:solidFill>
              </a:rPr>
              <a:t>1</a:t>
            </a:r>
          </a:p>
          <a:p>
            <a:pPr marL="0" indent="0" algn="ctr">
              <a:buNone/>
            </a:pPr>
            <a:endParaRPr lang="en-US" sz="5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rgbClr val="0000FF"/>
                </a:solidFill>
              </a:rPr>
              <a:t>Supervisor Performance, Rules &amp; Support</a:t>
            </a:r>
          </a:p>
          <a:p>
            <a:pPr marL="0" indent="0">
              <a:buNone/>
            </a:pP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81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Initiatives &amp; Changes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See “New Initiatives” forum on BB, includes</a:t>
            </a:r>
          </a:p>
          <a:p>
            <a:r>
              <a:rPr lang="en-US" dirty="0" smtClean="0"/>
              <a:t>PhD </a:t>
            </a:r>
            <a:r>
              <a:rPr lang="en-US" dirty="0"/>
              <a:t>by Publication Guidelines</a:t>
            </a:r>
          </a:p>
          <a:p>
            <a:r>
              <a:rPr lang="en-US" dirty="0" smtClean="0"/>
              <a:t>Nominating reviewers </a:t>
            </a:r>
            <a:r>
              <a:rPr lang="en-US" dirty="0"/>
              <a:t>Guidelines</a:t>
            </a:r>
            <a:endParaRPr lang="en-US" dirty="0" smtClean="0"/>
          </a:p>
          <a:p>
            <a:r>
              <a:rPr lang="en-US" dirty="0" smtClean="0"/>
              <a:t>Nominating examiners </a:t>
            </a:r>
            <a:r>
              <a:rPr lang="en-US" dirty="0"/>
              <a:t>Guidelines</a:t>
            </a:r>
            <a:endParaRPr lang="en-US" dirty="0" smtClean="0"/>
          </a:p>
          <a:p>
            <a:r>
              <a:rPr lang="en-AU" dirty="0" smtClean="0">
                <a:latin typeface="Arial" charset="0"/>
                <a:ea typeface="ＭＳ Ｐゴシック" charset="0"/>
                <a:cs typeface="ＭＳ Ｐゴシック" charset="0"/>
              </a:rPr>
              <a:t>Online </a:t>
            </a: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Induction </a:t>
            </a:r>
            <a:r>
              <a:rPr lang="en-AU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GRIP</a:t>
            </a:r>
            <a:r>
              <a:rPr lang="en-AU" dirty="0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AU" dirty="0" smtClean="0">
                <a:latin typeface="Arial" charset="0"/>
                <a:ea typeface="ＭＳ Ｐゴシック" charset="0"/>
              </a:rPr>
              <a:t>compulsory in 2011</a:t>
            </a:r>
          </a:p>
          <a:p>
            <a:r>
              <a:rPr lang="en-AU" dirty="0" err="1">
                <a:latin typeface="Arial" charset="0"/>
                <a:ea typeface="ＭＳ Ｐゴシック" charset="0"/>
                <a:cs typeface="ＭＳ Ｐゴシック" charset="0"/>
              </a:rPr>
              <a:t>Turnitin</a:t>
            </a: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AU" dirty="0" smtClean="0">
                <a:latin typeface="Arial" charset="0"/>
                <a:ea typeface="ＭＳ Ｐゴシック" charset="0"/>
                <a:cs typeface="ＭＳ Ｐゴシック" charset="0"/>
              </a:rPr>
              <a:t>compulsory </a:t>
            </a: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in 2011</a:t>
            </a:r>
          </a:p>
          <a:p>
            <a:r>
              <a:rPr lang="en-AU" dirty="0" smtClean="0">
                <a:latin typeface="Arial" charset="0"/>
                <a:ea typeface="ＭＳ Ｐゴシック" charset="0"/>
                <a:cs typeface="ＭＳ Ｐゴシック" charset="0"/>
              </a:rPr>
              <a:t>Exit </a:t>
            </a: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Surveys and </a:t>
            </a:r>
            <a:r>
              <a:rPr lang="en-AU" dirty="0" smtClean="0">
                <a:latin typeface="Arial" charset="0"/>
                <a:ea typeface="ＭＳ Ｐゴシック" charset="0"/>
                <a:cs typeface="ＭＳ Ｐゴシック" charset="0"/>
              </a:rPr>
              <a:t>interviews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“Submission &amp; Retention of HDR Thesis”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Policy</a:t>
            </a:r>
            <a:endParaRPr lang="en-AU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AU" dirty="0" smtClean="0">
                <a:latin typeface="Arial" charset="0"/>
                <a:ea typeface="ＭＳ Ｐゴシック" charset="0"/>
                <a:cs typeface="ＭＳ Ｐゴシック" charset="0"/>
              </a:rPr>
              <a:t>New Honours Policy soon!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2992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848600" cy="719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HDR Support Services</a:t>
            </a:r>
          </a:p>
        </p:txBody>
      </p:sp>
      <p:pic>
        <p:nvPicPr>
          <p:cNvPr id="1740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5975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018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GRS Support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616624"/>
          </a:xfrm>
        </p:spPr>
        <p:txBody>
          <a:bodyPr>
            <a:noAutofit/>
          </a:bodyPr>
          <a:lstStyle/>
          <a:p>
            <a:r>
              <a:rPr lang="en-AU" dirty="0" smtClean="0">
                <a:solidFill>
                  <a:srgbClr val="000000"/>
                </a:solidFill>
              </a:rPr>
              <a:t>See “</a:t>
            </a:r>
            <a:r>
              <a:rPr lang="en-AU" dirty="0">
                <a:solidFill>
                  <a:srgbClr val="000000"/>
                </a:solidFill>
              </a:rPr>
              <a:t>GRS Initiatives 2011” </a:t>
            </a:r>
            <a:r>
              <a:rPr lang="en-AU" dirty="0" smtClean="0">
                <a:solidFill>
                  <a:srgbClr val="000000"/>
                </a:solidFill>
              </a:rPr>
              <a:t>Handout </a:t>
            </a:r>
          </a:p>
          <a:p>
            <a:r>
              <a:rPr lang="en-AU" dirty="0" smtClean="0">
                <a:solidFill>
                  <a:srgbClr val="000000"/>
                </a:solidFill>
              </a:rPr>
              <a:t>See GRS website </a:t>
            </a:r>
            <a:r>
              <a:rPr lang="en-US" sz="2400" dirty="0" smtClean="0">
                <a:solidFill>
                  <a:srgbClr val="000000"/>
                </a:solidFill>
                <a:hlinkClick r:id="rId2"/>
              </a:rPr>
              <a:t>http</a:t>
            </a:r>
            <a:r>
              <a:rPr lang="en-US" sz="2400" dirty="0">
                <a:solidFill>
                  <a:srgbClr val="000000"/>
                </a:solidFill>
                <a:hlinkClick r:id="rId2"/>
              </a:rPr>
              <a:t>://www.research.ecu.edu.au/grs/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ESL Programs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http://www.research.ecu.edu.au/grs/resources/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esl.php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HDR Research Training – </a:t>
            </a:r>
            <a:r>
              <a:rPr lang="en-US" sz="2400" dirty="0">
                <a:solidFill>
                  <a:srgbClr val="000000"/>
                </a:solidFill>
              </a:rPr>
              <a:t>see GRS Calendar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FOPS – </a:t>
            </a:r>
            <a:r>
              <a:rPr lang="en-US" sz="2400" dirty="0" smtClean="0">
                <a:solidFill>
                  <a:srgbClr val="000000"/>
                </a:solidFill>
              </a:rPr>
              <a:t>See GRS Calendar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Research Week: 15-19</a:t>
            </a:r>
            <a:r>
              <a:rPr lang="en-US" baseline="30000" dirty="0" smtClean="0">
                <a:solidFill>
                  <a:srgbClr val="000000"/>
                </a:solidFill>
              </a:rPr>
              <a:t>th</a:t>
            </a:r>
            <a:r>
              <a:rPr lang="en-US" dirty="0" smtClean="0">
                <a:solidFill>
                  <a:srgbClr val="000000"/>
                </a:solidFill>
              </a:rPr>
              <a:t> August, which includes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3 Minute Thesis &amp;  </a:t>
            </a:r>
            <a:r>
              <a:rPr lang="en-US" dirty="0" err="1" smtClean="0">
                <a:solidFill>
                  <a:srgbClr val="000000"/>
                </a:solidFill>
              </a:rPr>
              <a:t>Visualising</a:t>
            </a:r>
            <a:r>
              <a:rPr lang="en-US" dirty="0" smtClean="0">
                <a:solidFill>
                  <a:srgbClr val="000000"/>
                </a:solidFill>
              </a:rPr>
              <a:t> Research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Rules, Policies and Guidelines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Researcher Listserv on Google Groups (~250 users)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Work register, etc..</a:t>
            </a:r>
          </a:p>
          <a:p>
            <a:r>
              <a:rPr lang="en-US" dirty="0">
                <a:solidFill>
                  <a:srgbClr val="000000"/>
                </a:solidFill>
              </a:rPr>
              <a:t>Research Online: </a:t>
            </a:r>
            <a:r>
              <a:rPr lang="en-US" sz="2800" dirty="0">
                <a:solidFill>
                  <a:srgbClr val="000000"/>
                </a:solidFill>
                <a:hlinkClick r:id="rId4"/>
              </a:rPr>
              <a:t>http://ro.ecu.edu.au</a:t>
            </a:r>
            <a:r>
              <a:rPr lang="en-US" sz="2800" dirty="0" smtClean="0">
                <a:solidFill>
                  <a:srgbClr val="000000"/>
                </a:solidFill>
                <a:hlinkClick r:id="rId4"/>
              </a:rPr>
              <a:t>/</a:t>
            </a:r>
            <a:r>
              <a:rPr lang="en-US" sz="2800" dirty="0" smtClean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42470</TotalTime>
  <Words>1334</Words>
  <Application>Microsoft Macintosh PowerPoint</Application>
  <PresentationFormat>On-screen Show (4:3)</PresentationFormat>
  <Paragraphs>219</Paragraphs>
  <Slides>36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Managing Your Supervisor</vt:lpstr>
      <vt:lpstr>Overview</vt:lpstr>
      <vt:lpstr>PowerPoint Presentation</vt:lpstr>
      <vt:lpstr>Blackboard Supervisor Site</vt:lpstr>
      <vt:lpstr>GRIP</vt:lpstr>
      <vt:lpstr>PowerPoint Presentation</vt:lpstr>
      <vt:lpstr>New Initiatives &amp; Changes</vt:lpstr>
      <vt:lpstr>HDR Support Services</vt:lpstr>
      <vt:lpstr>GRS Support Services</vt:lpstr>
      <vt:lpstr>Academic Writing Support</vt:lpstr>
      <vt:lpstr>PowerPoint Presentation</vt:lpstr>
      <vt:lpstr>Contract</vt:lpstr>
      <vt:lpstr>Setting Expectations</vt:lpstr>
      <vt:lpstr>Successful PhD Completions</vt:lpstr>
      <vt:lpstr>Design</vt:lpstr>
      <vt:lpstr>Confirmation of Candidature</vt:lpstr>
      <vt:lpstr>Proposal Length, Reviewers &amp; Ethics</vt:lpstr>
      <vt:lpstr>Develop</vt:lpstr>
      <vt:lpstr>Write, Collect Data, &amp; Analyse</vt:lpstr>
      <vt:lpstr>Finalise</vt:lpstr>
      <vt:lpstr>Selection Examiners</vt:lpstr>
      <vt:lpstr>PowerPoint Presentation</vt:lpstr>
      <vt:lpstr>Mentoring</vt:lpstr>
      <vt:lpstr>Scaffold and Extend</vt:lpstr>
      <vt:lpstr>Career Planning</vt:lpstr>
      <vt:lpstr>PowerPoint Presentation</vt:lpstr>
      <vt:lpstr>Track &amp; Evaluate</vt:lpstr>
      <vt:lpstr>Formal Meetings </vt:lpstr>
      <vt:lpstr>Manage the Relationship</vt:lpstr>
      <vt:lpstr>When Problems Arise</vt:lpstr>
      <vt:lpstr>PowerPoint Presentation</vt:lpstr>
      <vt:lpstr>Supervisor &amp; Researcher Qualities</vt:lpstr>
      <vt:lpstr>What should you do?</vt:lpstr>
      <vt:lpstr>Potential Problems</vt:lpstr>
      <vt:lpstr>PowerPoint Presentation</vt:lpstr>
      <vt:lpstr>Good Supervision </vt:lpstr>
    </vt:vector>
  </TitlesOfParts>
  <Company>Edith Cowan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 Ly</dc:creator>
  <cp:lastModifiedBy>Joe Luca</cp:lastModifiedBy>
  <cp:revision>869</cp:revision>
  <cp:lastPrinted>2010-09-28T23:48:49Z</cp:lastPrinted>
  <dcterms:created xsi:type="dcterms:W3CDTF">2010-09-29T13:40:47Z</dcterms:created>
  <dcterms:modified xsi:type="dcterms:W3CDTF">2011-03-28T02:27:30Z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100565326</vt:i4>
  </property>
  <property fmtid="{D5CDD505-2E9C-101B-9397-08002B2CF9AE}" pid="4" name="_EmailSubject">
    <vt:lpwstr>Supervisor's workshop</vt:lpwstr>
  </property>
  <property fmtid="{D5CDD505-2E9C-101B-9397-08002B2CF9AE}" pid="5" name="_AuthorEmail">
    <vt:lpwstr>susan.hill@ecu.edu.au</vt:lpwstr>
  </property>
  <property fmtid="{D5CDD505-2E9C-101B-9397-08002B2CF9AE}" pid="6" name="_AuthorEmailDisplayName">
    <vt:lpwstr>Susan HILL</vt:lpwstr>
  </property>
</Properties>
</file>