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2" r:id="rId7"/>
    <p:sldId id="260" r:id="rId8"/>
    <p:sldId id="261" r:id="rId9"/>
    <p:sldId id="272" r:id="rId10"/>
    <p:sldId id="273" r:id="rId11"/>
    <p:sldId id="259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A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CBDC12F1-7410-426B-891C-ED1BE96C22E6}" type="datetime1">
              <a:rPr lang="en-AU"/>
              <a:pPr/>
              <a:t>24/08/2010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128BD1FE-A167-41ED-96C1-A16891A95BBD}" type="slidenum">
              <a:rPr lang="en-AU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56AF205E-0656-4D95-8EB1-D81DCDAB9501}" type="datetime1">
              <a:rPr lang="en-AU"/>
              <a:pPr/>
              <a:t>24/08/2010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80D40098-3BF8-4AA1-ADED-974500616485}" type="slidenum">
              <a:rPr lang="en-AU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824A590D-29EF-444F-A53F-D27976C907AD}" type="datetime1">
              <a:rPr lang="en-AU"/>
              <a:pPr/>
              <a:t>24/08/2010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153D399C-FE81-4C92-A7DF-196664DE2797}" type="slidenum">
              <a:rPr lang="en-AU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D717E249-9014-45EF-91B4-EBD8B4956A16}" type="datetime1">
              <a:rPr lang="en-AU"/>
              <a:pPr/>
              <a:t>24/08/2010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2C369F09-E369-417D-A5AB-2851B58B6E52}" type="slidenum">
              <a:rPr lang="en-AU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CC3D19FD-0CA2-4B42-AC32-3B7A9F48F685}" type="datetime1">
              <a:rPr lang="en-AU"/>
              <a:pPr/>
              <a:t>24/08/2010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3AE4733D-6B85-44D9-A769-7E0A7899A68D}" type="slidenum">
              <a:rPr lang="en-AU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6362CEF5-2735-40C6-9D7D-AF9E3F193E2B}" type="datetime1">
              <a:rPr lang="en-AU"/>
              <a:pPr/>
              <a:t>24/08/2010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D0A8680D-C5BA-491B-8E09-4798C00D7438}" type="slidenum">
              <a:rPr lang="en-AU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58D669D3-0C73-4A0D-B53F-613171BA17DF}" type="datetime1">
              <a:rPr lang="en-AU"/>
              <a:pPr/>
              <a:t>24/08/2010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C02AC734-4A04-40D6-9656-FB03E9B7D1C7}" type="slidenum">
              <a:rPr lang="en-AU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36B4E669-A786-41A4-B1B5-3AAE5CE5C59F}" type="datetime1">
              <a:rPr lang="en-AU"/>
              <a:pPr/>
              <a:t>24/08/2010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D1FCCF5F-66A9-4EFA-9D53-3842E4FE138B}" type="slidenum">
              <a:rPr lang="en-AU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88C4134-3713-4C21-AFDB-58CE43C9CDD6}" type="datetime1">
              <a:rPr lang="en-AU"/>
              <a:pPr/>
              <a:t>24/08/2010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3EF7EA46-3D98-4B3B-8CBA-4962A64A3DAB}" type="slidenum">
              <a:rPr lang="en-AU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951515C9-6BF6-4F4A-B422-E59A0F132EE7}" type="datetime1">
              <a:rPr lang="en-AU"/>
              <a:pPr/>
              <a:t>24/08/2010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279F0D4D-F4F4-486C-AB32-F84CF99EF72C}" type="slidenum">
              <a:rPr lang="en-AU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D641B26F-BB5A-41A3-9474-B7C6409BFE98}" type="datetime1">
              <a:rPr lang="en-AU"/>
              <a:pPr/>
              <a:t>24/08/2010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45E8E1D8-5B99-4FEA-A2ED-752E32458311}" type="slidenum">
              <a:rPr lang="en-AU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pic>
        <p:nvPicPr>
          <p:cNvPr id="1027" name="Picture 7" descr="RW Banner5.jpg"/>
          <p:cNvPicPr>
            <a:picLocks noChangeAspect="1"/>
          </p:cNvPicPr>
          <p:nvPr/>
        </p:nvPicPr>
        <p:blipFill>
          <a:blip r:embed="rId13">
            <a:lum contrast="20000"/>
          </a:blip>
          <a:srcRect t="21233" b="31688"/>
          <a:stretch>
            <a:fillRect/>
          </a:stretch>
        </p:blipFill>
        <p:spPr bwMode="auto">
          <a:xfrm>
            <a:off x="0" y="6364288"/>
            <a:ext cx="9144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pptbanner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ptcov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9144000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92.168.2.117/maguire/MVC-022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38386"/>
            <a:ext cx="7315200" cy="5162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51"/>
            <a:ext cx="8229600" cy="656824"/>
          </a:xfrm>
        </p:spPr>
        <p:txBody>
          <a:bodyPr/>
          <a:lstStyle/>
          <a:p>
            <a:r>
              <a:rPr lang="en-AU" dirty="0" smtClean="0"/>
              <a:t>Research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Relied heavily on using commercial facilities e.g., established an oyster &amp; abalone research unit within a hatchery/growout farm in Tas. – it operated for about 6 years</a:t>
            </a:r>
          </a:p>
          <a:p>
            <a:r>
              <a:rPr lang="en-AU" dirty="0" smtClean="0"/>
              <a:t>Also used facilities within my employers’ research institutes.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51"/>
            <a:ext cx="8229600" cy="656824"/>
          </a:xfrm>
        </p:spPr>
        <p:txBody>
          <a:bodyPr/>
          <a:lstStyle/>
          <a:p>
            <a:r>
              <a:rPr lang="en-AU" sz="3600" b="1" dirty="0" smtClean="0">
                <a:solidFill>
                  <a:srgbClr val="C00000"/>
                </a:solidFill>
              </a:rPr>
              <a:t>Advantages of Industry collaboration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Access to their knowledge, resources &amp; skills</a:t>
            </a:r>
          </a:p>
          <a:p>
            <a:r>
              <a:rPr lang="en-AU" dirty="0" smtClean="0"/>
              <a:t>Greater chance of adoption of results</a:t>
            </a:r>
          </a:p>
          <a:p>
            <a:r>
              <a:rPr lang="en-AU" dirty="0" smtClean="0"/>
              <a:t>Access to research funds (credibility)</a:t>
            </a:r>
          </a:p>
          <a:p>
            <a:r>
              <a:rPr lang="en-AU" dirty="0" smtClean="0"/>
              <a:t>They may suggest the topic</a:t>
            </a:r>
          </a:p>
          <a:p>
            <a:r>
              <a:rPr lang="en-AU" dirty="0" smtClean="0"/>
              <a:t>Build a relationship -&gt; more grants!</a:t>
            </a:r>
          </a:p>
          <a:p>
            <a:r>
              <a:rPr lang="en-AU" dirty="0" smtClean="0"/>
              <a:t>Relationship spills over into employment of your University’s graduates.</a:t>
            </a:r>
          </a:p>
          <a:p>
            <a:r>
              <a:rPr lang="en-AU" dirty="0" smtClean="0"/>
              <a:t>Access for your research students/WE clients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51"/>
            <a:ext cx="8229600" cy="656824"/>
          </a:xfrm>
        </p:spPr>
        <p:txBody>
          <a:bodyPr/>
          <a:lstStyle/>
          <a:p>
            <a:r>
              <a:rPr lang="en-AU" sz="3600" b="1" dirty="0" smtClean="0">
                <a:solidFill>
                  <a:srgbClr val="C00000"/>
                </a:solidFill>
              </a:rPr>
              <a:t>Oyster Industry Tasmania (&amp; S.A.)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Profitability studies (ABARE)</a:t>
            </a:r>
          </a:p>
          <a:p>
            <a:r>
              <a:rPr lang="en-AU" dirty="0" smtClean="0"/>
              <a:t>Triploid oysters</a:t>
            </a:r>
          </a:p>
          <a:p>
            <a:r>
              <a:rPr lang="en-AU" dirty="0" smtClean="0"/>
              <a:t>Tetraploid oysters</a:t>
            </a:r>
          </a:p>
          <a:p>
            <a:r>
              <a:rPr lang="en-AU" dirty="0" smtClean="0"/>
              <a:t>Selective breeding</a:t>
            </a:r>
          </a:p>
          <a:p>
            <a:r>
              <a:rPr lang="en-AU" dirty="0" smtClean="0"/>
              <a:t>Improved husbandry</a:t>
            </a:r>
          </a:p>
          <a:p>
            <a:r>
              <a:rPr lang="en-AU" dirty="0" smtClean="0"/>
              <a:t>Assisted with clam project (plus spinoff projects such as disease research)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51"/>
            <a:ext cx="8229600" cy="656824"/>
          </a:xfrm>
        </p:spPr>
        <p:txBody>
          <a:bodyPr/>
          <a:lstStyle/>
          <a:p>
            <a:r>
              <a:rPr lang="en-AU" sz="3600" b="1" dirty="0" smtClean="0">
                <a:solidFill>
                  <a:srgbClr val="C00000"/>
                </a:solidFill>
              </a:rPr>
              <a:t>Risks (across several industries)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Not interested in other demands on your time</a:t>
            </a:r>
          </a:p>
          <a:p>
            <a:r>
              <a:rPr lang="en-AU" dirty="0" smtClean="0"/>
              <a:t>May not respect commercial agreements</a:t>
            </a:r>
          </a:p>
          <a:p>
            <a:r>
              <a:rPr lang="en-AU" dirty="0" smtClean="0"/>
              <a:t>Parochial views can threaten a project</a:t>
            </a:r>
          </a:p>
          <a:p>
            <a:r>
              <a:rPr lang="en-AU" dirty="0" smtClean="0"/>
              <a:t>Overly keen/we know better (clams)</a:t>
            </a:r>
          </a:p>
          <a:p>
            <a:r>
              <a:rPr lang="en-AU" dirty="0" smtClean="0"/>
              <a:t>Errors by industry staff</a:t>
            </a:r>
          </a:p>
          <a:p>
            <a:r>
              <a:rPr lang="en-AU" dirty="0" smtClean="0"/>
              <a:t>Errors by research staff!</a:t>
            </a:r>
          </a:p>
          <a:p>
            <a:r>
              <a:rPr lang="en-AU" dirty="0" smtClean="0"/>
              <a:t>Blame the research staff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51"/>
            <a:ext cx="8229600" cy="656824"/>
          </a:xfrm>
        </p:spPr>
        <p:txBody>
          <a:bodyPr/>
          <a:lstStyle/>
          <a:p>
            <a:r>
              <a:rPr lang="en-AU" sz="3600" b="1" dirty="0" smtClean="0">
                <a:solidFill>
                  <a:srgbClr val="C00000"/>
                </a:solidFill>
              </a:rPr>
              <a:t>Risks (across several industries)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Conflict of interest: tuna/prawns</a:t>
            </a:r>
          </a:p>
          <a:p>
            <a:r>
              <a:rPr lang="en-AU" dirty="0" smtClean="0"/>
              <a:t>Can veto disclosure of information in a thesis.</a:t>
            </a:r>
          </a:p>
          <a:p>
            <a:r>
              <a:rPr lang="en-AU" dirty="0" smtClean="0"/>
              <a:t>Researchers can be inflexible (oysters).</a:t>
            </a:r>
          </a:p>
          <a:p>
            <a:r>
              <a:rPr lang="en-AU" dirty="0" smtClean="0"/>
              <a:t>Conversely, industry almost never interfered with planned research.</a:t>
            </a:r>
          </a:p>
          <a:p>
            <a:r>
              <a:rPr lang="en-AU" dirty="0" smtClean="0"/>
              <a:t>Researcher can be seen by his employer as an advocate for industry.</a:t>
            </a:r>
          </a:p>
          <a:p>
            <a:r>
              <a:rPr lang="en-AU" dirty="0" smtClean="0"/>
              <a:t>Can attract too many grants (too helpful).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51"/>
            <a:ext cx="8229600" cy="656824"/>
          </a:xfrm>
        </p:spPr>
        <p:txBody>
          <a:bodyPr/>
          <a:lstStyle/>
          <a:p>
            <a:r>
              <a:rPr lang="en-AU" sz="3600" b="1" dirty="0" smtClean="0">
                <a:solidFill>
                  <a:srgbClr val="C00000"/>
                </a:solidFill>
              </a:rPr>
              <a:t>Researcher needs to….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Consult &amp; bring in research partners.</a:t>
            </a:r>
          </a:p>
          <a:p>
            <a:r>
              <a:rPr lang="en-AU" dirty="0" smtClean="0"/>
              <a:t>Be reliable &amp; maintain high standards (pilot).</a:t>
            </a:r>
          </a:p>
          <a:p>
            <a:r>
              <a:rPr lang="en-AU" dirty="0" smtClean="0"/>
              <a:t>Communicate results in industry friendly form.</a:t>
            </a:r>
          </a:p>
          <a:p>
            <a:r>
              <a:rPr lang="en-AU" dirty="0" smtClean="0"/>
              <a:t>Be open to their advice but offer new ideas.</a:t>
            </a:r>
          </a:p>
          <a:p>
            <a:r>
              <a:rPr lang="en-AU" dirty="0" smtClean="0"/>
              <a:t>Respect them and earn respect.</a:t>
            </a:r>
          </a:p>
          <a:p>
            <a:r>
              <a:rPr lang="en-AU" dirty="0" smtClean="0"/>
              <a:t>Understand but stay out of industry politics.</a:t>
            </a:r>
          </a:p>
          <a:p>
            <a:r>
              <a:rPr lang="en-AU" dirty="0" smtClean="0"/>
              <a:t>Keep a close eye on hosted research students &amp; research staff.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51"/>
            <a:ext cx="8229600" cy="656824"/>
          </a:xfrm>
        </p:spPr>
        <p:txBody>
          <a:bodyPr/>
          <a:lstStyle/>
          <a:p>
            <a:r>
              <a:rPr lang="en-AU" sz="3600" b="1" dirty="0" smtClean="0">
                <a:solidFill>
                  <a:srgbClr val="C00000"/>
                </a:solidFill>
              </a:rPr>
              <a:t>Was it worth it?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My 9 years at University of Tasmania was the most satisfying of my career (present job excepted!).</a:t>
            </a:r>
          </a:p>
          <a:p>
            <a:r>
              <a:rPr lang="en-AU" dirty="0" smtClean="0"/>
              <a:t>A very large part of that was due to my collaboration with industry.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51"/>
            <a:ext cx="8229600" cy="656824"/>
          </a:xfrm>
        </p:spPr>
        <p:txBody>
          <a:bodyPr/>
          <a:lstStyle/>
          <a:p>
            <a:r>
              <a:rPr lang="en-AU" sz="3600" b="1" dirty="0" smtClean="0">
                <a:solidFill>
                  <a:srgbClr val="C00000"/>
                </a:solidFill>
              </a:rPr>
              <a:t>The end!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Thanks for your interest.</a:t>
            </a:r>
          </a:p>
          <a:p>
            <a:endParaRPr lang="en-AU" dirty="0" smtClean="0"/>
          </a:p>
          <a:p>
            <a:r>
              <a:rPr lang="en-AU" dirty="0" smtClean="0"/>
              <a:t>Any 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AU" b="1" dirty="0" smtClean="0">
                <a:solidFill>
                  <a:srgbClr val="C00000"/>
                </a:solidFill>
              </a:rPr>
              <a:t>EXPERIENCES IN COLLABORATIVE RESEARCH WITH INDUSTRY: ADVANTAGES AND RISKS</a:t>
            </a:r>
          </a:p>
          <a:p>
            <a:pPr algn="ctr">
              <a:buNone/>
            </a:pPr>
            <a:endParaRPr lang="en-AU" b="1" dirty="0" smtClean="0"/>
          </a:p>
          <a:p>
            <a:pPr algn="ctr">
              <a:buNone/>
            </a:pPr>
            <a:r>
              <a:rPr lang="en-AU" b="1" dirty="0" smtClean="0"/>
              <a:t>Dr Greg Maguire</a:t>
            </a:r>
          </a:p>
          <a:p>
            <a:pPr algn="ctr">
              <a:buNone/>
            </a:pPr>
            <a:r>
              <a:rPr lang="en-AU" b="1" dirty="0" smtClean="0"/>
              <a:t>Research Writing Consultant</a:t>
            </a:r>
          </a:p>
          <a:p>
            <a:pPr algn="ctr">
              <a:buNone/>
            </a:pPr>
            <a:r>
              <a:rPr lang="en-AU" b="1" dirty="0" smtClean="0"/>
              <a:t>Faculties of Business &amp; Law and </a:t>
            </a:r>
          </a:p>
          <a:p>
            <a:pPr algn="ctr">
              <a:buNone/>
            </a:pPr>
            <a:r>
              <a:rPr lang="en-AU" b="1" dirty="0" smtClean="0"/>
              <a:t>Computing, Health &amp; Science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51"/>
            <a:ext cx="8229600" cy="656824"/>
          </a:xfrm>
        </p:spPr>
        <p:txBody>
          <a:bodyPr/>
          <a:lstStyle/>
          <a:p>
            <a:r>
              <a:rPr lang="en-AU" b="1" dirty="0" smtClean="0">
                <a:solidFill>
                  <a:srgbClr val="C00000"/>
                </a:solidFill>
              </a:rPr>
              <a:t>Summary of Research Career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PhD and Research Scientist (NSW Fisheries) – initiating the marine prawn farming industry.</a:t>
            </a:r>
          </a:p>
          <a:p>
            <a:r>
              <a:rPr lang="en-AU" dirty="0" smtClean="0"/>
              <a:t>Academic at University of Tasmania – mostly researched oyster culture (also clams &amp; abalone). </a:t>
            </a:r>
          </a:p>
          <a:p>
            <a:r>
              <a:rPr lang="en-AU" dirty="0" smtClean="0"/>
              <a:t>Research Manager (Dept. of Fisheries, WA) – some research on prawn, marron &amp; abalone farming and rock lobster research.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E:\JPEGs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875" y="1076325"/>
            <a:ext cx="7080250" cy="4705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:\JPEGs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4575" y="1066800"/>
            <a:ext cx="7053263" cy="4722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E:\JPEGs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925" y="1030288"/>
            <a:ext cx="7296150" cy="4795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Q:\ADFE Branch\K - Aquacult\Maguire\Malacology\p0015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E:\JPEGs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663" y="1027113"/>
            <a:ext cx="7177087" cy="4802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alm\My Documents\PHOTOS\Shenton Park\marr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6975" y="1219200"/>
            <a:ext cx="6748463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129</TotalTime>
  <Words>430</Words>
  <Application>Microsoft Office PowerPoint</Application>
  <PresentationFormat>On-screen Show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Presentation2</vt:lpstr>
      <vt:lpstr>Slide 1</vt:lpstr>
      <vt:lpstr>Slide 2</vt:lpstr>
      <vt:lpstr>Summary of Research Career</vt:lpstr>
      <vt:lpstr>Slide 4</vt:lpstr>
      <vt:lpstr>Slide 5</vt:lpstr>
      <vt:lpstr>Slide 6</vt:lpstr>
      <vt:lpstr>Slide 7</vt:lpstr>
      <vt:lpstr>Slide 8</vt:lpstr>
      <vt:lpstr>Slide 9</vt:lpstr>
      <vt:lpstr>Slide 10</vt:lpstr>
      <vt:lpstr>Research facilities</vt:lpstr>
      <vt:lpstr>Advantages of Industry collaboration</vt:lpstr>
      <vt:lpstr>Oyster Industry Tasmania (&amp; S.A.)</vt:lpstr>
      <vt:lpstr>Risks (across several industries)</vt:lpstr>
      <vt:lpstr>Risks (across several industries)</vt:lpstr>
      <vt:lpstr>Researcher needs to….</vt:lpstr>
      <vt:lpstr>Was it worth it?</vt:lpstr>
      <vt:lpstr>The end!</vt:lpstr>
    </vt:vector>
  </TitlesOfParts>
  <Company>Edith Cowan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lwilli15</dc:creator>
  <cp:lastModifiedBy>ssmart1</cp:lastModifiedBy>
  <cp:revision>14</cp:revision>
  <dcterms:created xsi:type="dcterms:W3CDTF">2010-05-21T08:29:27Z</dcterms:created>
  <dcterms:modified xsi:type="dcterms:W3CDTF">2010-08-24T07:26:36Z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