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6"/>
  </p:handoutMasterIdLst>
  <p:sldIdLst>
    <p:sldId id="256" r:id="rId2"/>
    <p:sldId id="257" r:id="rId3"/>
    <p:sldId id="258" r:id="rId4"/>
    <p:sldId id="259" r:id="rId5"/>
    <p:sldId id="260" r:id="rId6"/>
    <p:sldId id="269" r:id="rId7"/>
    <p:sldId id="261" r:id="rId8"/>
    <p:sldId id="268" r:id="rId9"/>
    <p:sldId id="262" r:id="rId10"/>
    <p:sldId id="271" r:id="rId11"/>
    <p:sldId id="263" r:id="rId12"/>
    <p:sldId id="267" r:id="rId13"/>
    <p:sldId id="270" r:id="rId14"/>
    <p:sldId id="272" r:id="rId15"/>
  </p:sldIdLst>
  <p:sldSz cx="9144000" cy="6858000" type="screen4x3"/>
  <p:notesSz cx="6858000" cy="9144000"/>
  <p:defaultTex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napToObjects="1">
      <p:cViewPr varScale="1">
        <p:scale>
          <a:sx n="75" d="100"/>
          <a:sy n="75"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4776B3-F1F4-428C-A0AE-FFECFB308E38}" type="datetimeFigureOut">
              <a:rPr lang="en-US" smtClean="0"/>
              <a:pPr/>
              <a:t>8/25/2010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C0C44-09FD-4F55-81C0-81474D86B646}"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E764E46-4CA8-4E79-8DAD-D0336CC3901B}" type="datetime1">
              <a:rPr lang="en-AU"/>
              <a:pPr/>
              <a:t>25/08/2010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16FB10E-3584-4B76-A8B7-3B9AB2167234}"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54040CC8-84CE-4E04-8F7C-7725BA9B9C5D}" type="datetime1">
              <a:rPr lang="en-AU"/>
              <a:pPr/>
              <a:t>25/08/2010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F78D5FF-EF1A-4397-A586-AED23C5D8EB9}"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C20DC2A-FD9F-4118-8B1B-2E65168A9EA2}" type="datetime1">
              <a:rPr lang="en-AU"/>
              <a:pPr/>
              <a:t>25/08/2010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FA73D66-25BB-4123-820B-2E3EA78942FE}"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5AB5891-B20E-42F0-9FB5-BFDE3CB89BDB}" type="datetime1">
              <a:rPr lang="en-AU"/>
              <a:pPr/>
              <a:t>25/08/2010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BB6744D-7808-4F0B-B649-5A024E3F0665}"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55AE4073-B90E-4B3D-86A4-5A1DB9646F6E}" type="datetime1">
              <a:rPr lang="en-AU"/>
              <a:pPr/>
              <a:t>25/08/2010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BFA09D7-43EF-48EE-9109-3905480D4D28}"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731C42A-67F8-4374-83BD-E3C911DCD450}" type="datetime1">
              <a:rPr lang="en-AU"/>
              <a:pPr/>
              <a:t>25/08/2010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7675DC1-BC33-44AC-8C79-66DF1CC0DC56}"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C669D71-6CF6-487A-A54D-7F5253B42A99}" type="datetime1">
              <a:rPr lang="en-AU"/>
              <a:pPr/>
              <a:t>25/08/2010</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A638294-7FC0-4D63-AAB0-128646718A0C}"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D631CB5-D094-4AC2-AEE6-F54E41D30E1D}" type="datetime1">
              <a:rPr lang="en-AU"/>
              <a:pPr/>
              <a:t>25/08/2010</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6470396-159B-48FA-B5E5-7A8DE6D0D391}"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8CC92C4-7431-4F41-AABB-CBD31861C1D8}" type="datetime1">
              <a:rPr lang="en-AU"/>
              <a:pPr/>
              <a:t>25/08/2010</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2292D8C-418F-4090-B0E8-55B7BDDD9510}"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C3040AA-9B94-455A-BC7B-443FE423D614}" type="datetime1">
              <a:rPr lang="en-AU"/>
              <a:pPr/>
              <a:t>25/08/2010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5F4F6A9-62BD-416E-974F-4C8979D9202D}"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238CCA4-323A-42CA-817B-87C955E9F85E}" type="datetime1">
              <a:rPr lang="en-AU"/>
              <a:pPr/>
              <a:t>25/08/2010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0200FA7-DAD1-4AFE-B62D-C953F150CC15}"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027" name="Picture 7" descr="RW Banner5.jpg"/>
          <p:cNvPicPr>
            <a:picLocks noChangeAspect="1"/>
          </p:cNvPicPr>
          <p:nvPr/>
        </p:nvPicPr>
        <p:blipFill>
          <a:blip r:embed="rId13">
            <a:lum contrast="20000"/>
          </a:blip>
          <a:srcRect t="21233" b="31688"/>
          <a:stretch>
            <a:fillRect/>
          </a:stretch>
        </p:blipFill>
        <p:spPr bwMode="auto">
          <a:xfrm>
            <a:off x="0" y="6364288"/>
            <a:ext cx="9144000" cy="493712"/>
          </a:xfrm>
          <a:prstGeom prst="rect">
            <a:avLst/>
          </a:prstGeom>
          <a:noFill/>
          <a:ln w="9525">
            <a:noFill/>
            <a:miter lim="800000"/>
            <a:headEnd/>
            <a:tailEnd/>
          </a:ln>
        </p:spPr>
      </p:pic>
      <p:pic>
        <p:nvPicPr>
          <p:cNvPr id="1028" name="Picture 4" descr="pptbanner.jpg"/>
          <p:cNvPicPr>
            <a:picLocks noChangeAspect="1"/>
          </p:cNvPicPr>
          <p:nvPr/>
        </p:nvPicPr>
        <p:blipFill>
          <a:blip r:embed="rId14"/>
          <a:srcRect/>
          <a:stretch>
            <a:fillRect/>
          </a:stretch>
        </p:blipFill>
        <p:spPr bwMode="auto">
          <a:xfrm>
            <a:off x="0" y="0"/>
            <a:ext cx="9144000" cy="860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ptcover.jpg"/>
          <p:cNvPicPr>
            <a:picLocks noChangeAspect="1"/>
          </p:cNvPicPr>
          <p:nvPr/>
        </p:nvPicPr>
        <p:blipFill>
          <a:blip r:embed="rId2"/>
          <a:srcRect/>
          <a:stretch>
            <a:fillRect/>
          </a:stretch>
        </p:blipFill>
        <p:spPr bwMode="auto">
          <a:xfrm>
            <a:off x="0" y="836613"/>
            <a:ext cx="9144000" cy="553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112"/>
            <a:ext cx="8229600" cy="1143000"/>
          </a:xfrm>
        </p:spPr>
        <p:txBody>
          <a:bodyPr/>
          <a:lstStyle/>
          <a:p>
            <a:r>
              <a:rPr lang="en-AU" b="1" dirty="0" smtClean="0">
                <a:solidFill>
                  <a:schemeClr val="tx2"/>
                </a:solidFill>
              </a:rPr>
              <a:t>Relaxation and Calmness</a:t>
            </a:r>
            <a:endParaRPr lang="en-AU" b="1" dirty="0">
              <a:solidFill>
                <a:schemeClr val="tx2"/>
              </a:solidFill>
            </a:endParaRPr>
          </a:p>
        </p:txBody>
      </p:sp>
      <p:sp>
        <p:nvSpPr>
          <p:cNvPr id="3" name="Content Placeholder 2"/>
          <p:cNvSpPr>
            <a:spLocks noGrp="1"/>
          </p:cNvSpPr>
          <p:nvPr>
            <p:ph idx="1"/>
          </p:nvPr>
        </p:nvSpPr>
        <p:spPr>
          <a:xfrm>
            <a:off x="457200" y="2039112"/>
            <a:ext cx="8229600" cy="4087051"/>
          </a:xfrm>
        </p:spPr>
        <p:txBody>
          <a:bodyPr/>
          <a:lstStyle/>
          <a:p>
            <a:pPr algn="ctr">
              <a:buNone/>
            </a:pPr>
            <a:r>
              <a:rPr lang="en-AU" b="1" i="1" dirty="0" smtClean="0">
                <a:solidFill>
                  <a:schemeClr val="accent1"/>
                </a:solidFill>
              </a:rPr>
              <a:t>“It made me feel better, it just made me feel even more relaxed … I can’t describe it any other way. I just feel better … in here, in my heart” (P09)</a:t>
            </a:r>
          </a:p>
          <a:p>
            <a:endParaRPr lang="en-AU" dirty="0"/>
          </a:p>
        </p:txBody>
      </p:sp>
      <p:pic>
        <p:nvPicPr>
          <p:cNvPr id="4" name="Picture 5" descr="Massage"/>
          <p:cNvPicPr>
            <a:picLocks noChangeAspect="1" noChangeArrowheads="1"/>
          </p:cNvPicPr>
          <p:nvPr/>
        </p:nvPicPr>
        <p:blipFill>
          <a:blip r:embed="rId2"/>
          <a:srcRect/>
          <a:stretch>
            <a:fillRect/>
          </a:stretch>
        </p:blipFill>
        <p:spPr bwMode="auto">
          <a:xfrm>
            <a:off x="2159953" y="4192588"/>
            <a:ext cx="4524375" cy="19335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AU" b="1" dirty="0" smtClean="0">
                <a:solidFill>
                  <a:schemeClr val="tx2"/>
                </a:solidFill>
              </a:rPr>
              <a:t>Physical problems were less noticeable</a:t>
            </a:r>
            <a:endParaRPr lang="en-AU" b="1" dirty="0">
              <a:solidFill>
                <a:schemeClr val="tx2"/>
              </a:solidFill>
            </a:endParaRPr>
          </a:p>
        </p:txBody>
      </p:sp>
      <p:sp>
        <p:nvSpPr>
          <p:cNvPr id="3" name="Content Placeholder 2"/>
          <p:cNvSpPr>
            <a:spLocks noGrp="1"/>
          </p:cNvSpPr>
          <p:nvPr>
            <p:ph idx="1"/>
          </p:nvPr>
        </p:nvSpPr>
        <p:spPr>
          <a:xfrm>
            <a:off x="457200" y="2313432"/>
            <a:ext cx="8229600" cy="3812731"/>
          </a:xfrm>
        </p:spPr>
        <p:txBody>
          <a:bodyPr/>
          <a:lstStyle/>
          <a:p>
            <a:pPr>
              <a:buNone/>
            </a:pPr>
            <a:r>
              <a:rPr lang="en-AU" b="1" i="1" dirty="0" smtClean="0">
                <a:solidFill>
                  <a:schemeClr val="accent1"/>
                </a:solidFill>
              </a:rPr>
              <a:t>“… the difference of course was that if you feel better within yourself … you don’t remember the down sides” (P31)</a:t>
            </a:r>
          </a:p>
          <a:p>
            <a:pPr>
              <a:buNone/>
            </a:pPr>
            <a:endParaRPr lang="en-AU" b="1" i="1" dirty="0" smtClean="0">
              <a:solidFill>
                <a:schemeClr val="accent1"/>
              </a:solidFill>
            </a:endParaRPr>
          </a:p>
          <a:p>
            <a:pPr>
              <a:buNone/>
            </a:pPr>
            <a:r>
              <a:rPr lang="en-AU" b="1" i="1" dirty="0" smtClean="0">
                <a:solidFill>
                  <a:schemeClr val="accent1"/>
                </a:solidFill>
              </a:rPr>
              <a:t>“… You don’t notice your aches and pains … you skip over it …” (P32)</a:t>
            </a:r>
            <a:endParaRPr lang="en-AU" b="1" i="1"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AU" b="1" dirty="0" smtClean="0">
                <a:solidFill>
                  <a:schemeClr val="tx2"/>
                </a:solidFill>
              </a:rPr>
              <a:t>Creating a Therapeutic Environment</a:t>
            </a:r>
            <a:endParaRPr lang="en-AU" b="1" dirty="0">
              <a:solidFill>
                <a:schemeClr val="tx2"/>
              </a:solidFill>
            </a:endParaRPr>
          </a:p>
        </p:txBody>
      </p:sp>
      <p:sp>
        <p:nvSpPr>
          <p:cNvPr id="3" name="Content Placeholder 2"/>
          <p:cNvSpPr>
            <a:spLocks noGrp="1"/>
          </p:cNvSpPr>
          <p:nvPr>
            <p:ph idx="1"/>
          </p:nvPr>
        </p:nvSpPr>
        <p:spPr>
          <a:xfrm>
            <a:off x="-215153" y="2431228"/>
            <a:ext cx="4925855" cy="3630927"/>
          </a:xfrm>
        </p:spPr>
        <p:txBody>
          <a:bodyPr/>
          <a:lstStyle/>
          <a:p>
            <a:pPr algn="ctr">
              <a:buNone/>
            </a:pPr>
            <a:r>
              <a:rPr lang="en-AU" sz="2800" b="1" i="1" dirty="0" smtClean="0">
                <a:solidFill>
                  <a:schemeClr val="accent1"/>
                </a:solidFill>
              </a:rPr>
              <a:t>“I felt that the people at the hospital  really knew how to support me and they knew how to make me feel relaxed. They created an environment in which I felt able to make a good recovery” (P12)</a:t>
            </a:r>
            <a:endParaRPr lang="en-AU" sz="2800" b="1" i="1" dirty="0">
              <a:solidFill>
                <a:schemeClr val="accent1"/>
              </a:solidFill>
            </a:endParaRPr>
          </a:p>
        </p:txBody>
      </p:sp>
      <p:pic>
        <p:nvPicPr>
          <p:cNvPr id="3078" name="Picture 6" descr="C:\Users\awillia3\AppData\Local\Microsoft\Windows\Temporary Internet Files\Content.IE5\0K438CDU\MP900407553[1].jpg"/>
          <p:cNvPicPr>
            <a:picLocks noChangeAspect="1" noChangeArrowheads="1"/>
          </p:cNvPicPr>
          <p:nvPr/>
        </p:nvPicPr>
        <p:blipFill>
          <a:blip r:embed="rId2"/>
          <a:srcRect/>
          <a:stretch>
            <a:fillRect/>
          </a:stretch>
        </p:blipFill>
        <p:spPr bwMode="auto">
          <a:xfrm>
            <a:off x="5040180" y="2646381"/>
            <a:ext cx="3904803" cy="286153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AU" b="1" dirty="0" smtClean="0">
                <a:solidFill>
                  <a:schemeClr val="tx2"/>
                </a:solidFill>
              </a:rPr>
              <a:t>Future Directions</a:t>
            </a:r>
            <a:endParaRPr lang="en-AU" b="1" dirty="0">
              <a:solidFill>
                <a:schemeClr val="tx2"/>
              </a:solidFill>
            </a:endParaRPr>
          </a:p>
        </p:txBody>
      </p:sp>
      <p:sp>
        <p:nvSpPr>
          <p:cNvPr id="3" name="Content Placeholder 2"/>
          <p:cNvSpPr>
            <a:spLocks noGrp="1"/>
          </p:cNvSpPr>
          <p:nvPr>
            <p:ph idx="1"/>
          </p:nvPr>
        </p:nvSpPr>
        <p:spPr>
          <a:xfrm>
            <a:off x="694944" y="1600200"/>
            <a:ext cx="7991856" cy="4525963"/>
          </a:xfrm>
        </p:spPr>
        <p:txBody>
          <a:bodyPr/>
          <a:lstStyle/>
          <a:p>
            <a:pPr>
              <a:buFont typeface="Wingdings" pitchFamily="2" charset="2"/>
              <a:buChar char="Ø"/>
            </a:pPr>
            <a:r>
              <a:rPr lang="en-AU" b="1" dirty="0" smtClean="0">
                <a:solidFill>
                  <a:schemeClr val="accent1"/>
                </a:solidFill>
              </a:rPr>
              <a:t>Further exploration of Emotional Comfort as a therapeutic state</a:t>
            </a:r>
          </a:p>
          <a:p>
            <a:pPr>
              <a:buFont typeface="Wingdings" pitchFamily="2" charset="2"/>
              <a:buChar char="Ø"/>
            </a:pPr>
            <a:r>
              <a:rPr lang="en-AU" b="1" dirty="0" smtClean="0">
                <a:solidFill>
                  <a:schemeClr val="accent1"/>
                </a:solidFill>
              </a:rPr>
              <a:t>Development of an instrument to measure Emotional Comfort</a:t>
            </a:r>
          </a:p>
          <a:p>
            <a:pPr>
              <a:buFont typeface="Wingdings" pitchFamily="2" charset="2"/>
              <a:buChar char="Ø"/>
            </a:pPr>
            <a:r>
              <a:rPr lang="en-AU" b="1" dirty="0" smtClean="0">
                <a:solidFill>
                  <a:schemeClr val="accent1"/>
                </a:solidFill>
              </a:rPr>
              <a:t>Development of interventions which facilitate Emotional Comfort.</a:t>
            </a:r>
          </a:p>
          <a:p>
            <a:pPr>
              <a:buFont typeface="Wingdings" pitchFamily="2" charset="2"/>
              <a:buChar char="Ø"/>
            </a:pPr>
            <a:r>
              <a:rPr lang="en-AU" b="1" dirty="0" smtClean="0">
                <a:solidFill>
                  <a:schemeClr val="accent1"/>
                </a:solidFill>
              </a:rPr>
              <a:t>Development of environments which promote Emotional Comfort. </a:t>
            </a:r>
          </a:p>
          <a:p>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AU" b="1" dirty="0" smtClean="0">
                <a:solidFill>
                  <a:schemeClr val="tx2"/>
                </a:solidFill>
              </a:rPr>
              <a:t>Acknowledgements</a:t>
            </a:r>
            <a:endParaRPr lang="en-AU" b="1" dirty="0">
              <a:solidFill>
                <a:schemeClr val="tx2"/>
              </a:solidFill>
            </a:endParaRPr>
          </a:p>
        </p:txBody>
      </p:sp>
      <p:sp>
        <p:nvSpPr>
          <p:cNvPr id="3" name="Content Placeholder 2"/>
          <p:cNvSpPr>
            <a:spLocks noGrp="1"/>
          </p:cNvSpPr>
          <p:nvPr>
            <p:ph idx="1"/>
          </p:nvPr>
        </p:nvSpPr>
        <p:spPr>
          <a:xfrm>
            <a:off x="457200" y="1989138"/>
            <a:ext cx="8229600" cy="4525963"/>
          </a:xfrm>
        </p:spPr>
        <p:txBody>
          <a:bodyPr/>
          <a:lstStyle/>
          <a:p>
            <a:r>
              <a:rPr lang="en-AU" b="1" dirty="0" smtClean="0">
                <a:solidFill>
                  <a:schemeClr val="accent1"/>
                </a:solidFill>
              </a:rPr>
              <a:t>Professor Vera </a:t>
            </a:r>
            <a:r>
              <a:rPr lang="en-AU" b="1" dirty="0" err="1" smtClean="0">
                <a:solidFill>
                  <a:schemeClr val="accent1"/>
                </a:solidFill>
              </a:rPr>
              <a:t>Irurita</a:t>
            </a:r>
            <a:endParaRPr lang="en-AU" b="1" dirty="0" smtClean="0">
              <a:solidFill>
                <a:schemeClr val="accent1"/>
              </a:solidFill>
            </a:endParaRPr>
          </a:p>
          <a:p>
            <a:r>
              <a:rPr lang="en-AU" b="1" dirty="0" smtClean="0">
                <a:solidFill>
                  <a:schemeClr val="accent1"/>
                </a:solidFill>
              </a:rPr>
              <a:t>Professor Linda </a:t>
            </a:r>
            <a:r>
              <a:rPr lang="en-AU" b="1" dirty="0" err="1" smtClean="0">
                <a:solidFill>
                  <a:schemeClr val="accent1"/>
                </a:solidFill>
              </a:rPr>
              <a:t>Kristjanson</a:t>
            </a:r>
            <a:endParaRPr lang="en-AU" b="1" dirty="0" smtClean="0">
              <a:solidFill>
                <a:schemeClr val="accent1"/>
              </a:solidFill>
            </a:endParaRPr>
          </a:p>
          <a:p>
            <a:r>
              <a:rPr lang="en-AU" b="1" dirty="0" err="1" smtClean="0">
                <a:solidFill>
                  <a:schemeClr val="accent1"/>
                </a:solidFill>
              </a:rPr>
              <a:t>SolarisCare</a:t>
            </a:r>
            <a:r>
              <a:rPr lang="en-AU" b="1" dirty="0" smtClean="0">
                <a:solidFill>
                  <a:schemeClr val="accent1"/>
                </a:solidFill>
              </a:rPr>
              <a:t> Foundation</a:t>
            </a:r>
          </a:p>
          <a:p>
            <a:r>
              <a:rPr lang="en-AU" b="1" dirty="0" smtClean="0">
                <a:solidFill>
                  <a:schemeClr val="accent1"/>
                </a:solidFill>
              </a:rPr>
              <a:t>National Health and Medical Research Council</a:t>
            </a:r>
          </a:p>
          <a:p>
            <a:r>
              <a:rPr lang="en-AU" b="1" dirty="0" smtClean="0">
                <a:solidFill>
                  <a:schemeClr val="accent1"/>
                </a:solidFill>
              </a:rPr>
              <a:t>Department of Health, WA</a:t>
            </a:r>
            <a:endParaRPr lang="en-AU"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ctr" eaLnBrk="1" hangingPunct="1">
              <a:buNone/>
            </a:pPr>
            <a:r>
              <a:rPr lang="en-US" sz="4400" b="1" i="1" dirty="0" smtClean="0">
                <a:solidFill>
                  <a:schemeClr val="tx2"/>
                </a:solidFill>
              </a:rPr>
              <a:t>Emotional Comfort</a:t>
            </a:r>
            <a:r>
              <a:rPr lang="en-US" sz="4400" b="1" dirty="0" smtClean="0">
                <a:solidFill>
                  <a:schemeClr val="tx2"/>
                </a:solidFill>
              </a:rPr>
              <a:t>: </a:t>
            </a:r>
          </a:p>
          <a:p>
            <a:pPr algn="ctr" eaLnBrk="1" hangingPunct="1">
              <a:buNone/>
            </a:pPr>
            <a:r>
              <a:rPr lang="en-US" sz="4400" b="1" dirty="0" smtClean="0">
                <a:solidFill>
                  <a:schemeClr val="tx2"/>
                </a:solidFill>
              </a:rPr>
              <a:t>Patient Perspectives of a Therapeutic State</a:t>
            </a:r>
          </a:p>
          <a:p>
            <a:pPr algn="ctr" eaLnBrk="1" hangingPunct="1">
              <a:buNone/>
            </a:pPr>
            <a:endParaRPr lang="en-US" sz="3500" b="1" dirty="0" smtClean="0">
              <a:solidFill>
                <a:schemeClr val="tx2"/>
              </a:solidFill>
            </a:endParaRPr>
          </a:p>
          <a:p>
            <a:pPr algn="ctr" eaLnBrk="1" hangingPunct="1">
              <a:buNone/>
            </a:pPr>
            <a:r>
              <a:rPr lang="en-US" sz="3500" b="1" i="1" dirty="0" smtClean="0">
                <a:solidFill>
                  <a:srgbClr val="FFC000"/>
                </a:solidFill>
              </a:rPr>
              <a:t>Associate Professor Anne Williams</a:t>
            </a: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ctr" eaLnBrk="1" hangingPunct="1">
              <a:buNone/>
            </a:pPr>
            <a:endParaRPr lang="en-US" sz="3500" b="1" i="1" dirty="0" smtClean="0">
              <a:solidFill>
                <a:srgbClr val="FFC000"/>
              </a:solidFill>
            </a:endParaRPr>
          </a:p>
          <a:p>
            <a:pPr algn="ctr">
              <a:buNone/>
            </a:pPr>
            <a:r>
              <a:rPr lang="en-AU" sz="2400" b="1" i="1" dirty="0" smtClean="0">
                <a:solidFill>
                  <a:schemeClr val="accent1"/>
                </a:solidFill>
                <a:latin typeface="Tahoma" pitchFamily="34" charset="0"/>
              </a:rPr>
              <a:t>“In all the wonderful work being done in the field of medicine and healing, there is one basic concept that is often dismissed as irrelevant.  That is the relationship between the mind and the body, and the possibility that this relationship might have a direct effect on either our state of health or our ability to heal.”</a:t>
            </a:r>
            <a:br>
              <a:rPr lang="en-AU" sz="2400" b="1" i="1" dirty="0" smtClean="0">
                <a:solidFill>
                  <a:schemeClr val="accent1"/>
                </a:solidFill>
                <a:latin typeface="Tahoma" pitchFamily="34" charset="0"/>
              </a:rPr>
            </a:br>
            <a:endParaRPr lang="en-AU" sz="2400" b="1" i="1" dirty="0" smtClean="0">
              <a:solidFill>
                <a:schemeClr val="accent1"/>
              </a:solidFill>
              <a:latin typeface="Tahoma" pitchFamily="34" charset="0"/>
            </a:endParaRPr>
          </a:p>
          <a:p>
            <a:pPr algn="ctr">
              <a:buNone/>
            </a:pPr>
            <a:r>
              <a:rPr lang="en-AU" sz="2400" i="1" dirty="0" smtClean="0">
                <a:solidFill>
                  <a:schemeClr val="accent1"/>
                </a:solidFill>
                <a:latin typeface="Tahoma" pitchFamily="34" charset="0"/>
              </a:rPr>
              <a:t> (Shapiro, 1999, p. 1)</a:t>
            </a:r>
            <a:endParaRPr lang="en-US" sz="2400" b="1" i="1" dirty="0" smtClean="0">
              <a:solidFill>
                <a:schemeClr val="accent1"/>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a:p>
            <a:pPr algn="ctr" eaLnBrk="1" hangingPunct="1">
              <a:buNone/>
            </a:pPr>
            <a:endParaRPr lang="en-US" sz="3500" b="1" i="1" dirty="0" smtClean="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248"/>
            <a:ext cx="8229600" cy="758952"/>
          </a:xfrm>
        </p:spPr>
        <p:txBody>
          <a:bodyPr/>
          <a:lstStyle/>
          <a:p>
            <a:r>
              <a:rPr lang="en-AU" b="1" dirty="0" smtClean="0">
                <a:solidFill>
                  <a:schemeClr val="tx2"/>
                </a:solidFill>
                <a:latin typeface="Tahoma" pitchFamily="34" charset="0"/>
              </a:rPr>
              <a:t>Background</a:t>
            </a:r>
            <a:endParaRPr lang="en-AU" dirty="0">
              <a:solidFill>
                <a:schemeClr val="tx2"/>
              </a:solidFill>
            </a:endParaRPr>
          </a:p>
        </p:txBody>
      </p:sp>
      <p:sp>
        <p:nvSpPr>
          <p:cNvPr id="3" name="Content Placeholder 2"/>
          <p:cNvSpPr>
            <a:spLocks noGrp="1"/>
          </p:cNvSpPr>
          <p:nvPr>
            <p:ph idx="1"/>
          </p:nvPr>
        </p:nvSpPr>
        <p:spPr>
          <a:xfrm>
            <a:off x="457200" y="1920240"/>
            <a:ext cx="8229600" cy="4205923"/>
          </a:xfrm>
        </p:spPr>
        <p:txBody>
          <a:bodyPr/>
          <a:lstStyle/>
          <a:p>
            <a:endParaRPr lang="en-AU" dirty="0">
              <a:solidFill>
                <a:schemeClr val="accent1"/>
              </a:solidFill>
            </a:endParaRPr>
          </a:p>
        </p:txBody>
      </p:sp>
      <p:pic>
        <p:nvPicPr>
          <p:cNvPr id="1033" name="Picture 9" descr="C:\Users\awillia3\AppData\Local\Microsoft\Windows\Temporary Internet Files\Content.IE5\6YLVIWXO\MP900442656[1].jpg"/>
          <p:cNvPicPr>
            <a:picLocks noChangeAspect="1" noChangeArrowheads="1"/>
          </p:cNvPicPr>
          <p:nvPr/>
        </p:nvPicPr>
        <p:blipFill>
          <a:blip r:embed="rId2"/>
          <a:srcRect/>
          <a:stretch>
            <a:fillRect/>
          </a:stretch>
        </p:blipFill>
        <p:spPr bwMode="auto">
          <a:xfrm>
            <a:off x="457200" y="1509637"/>
            <a:ext cx="8417859" cy="48139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680"/>
            <a:ext cx="8229600" cy="1143000"/>
          </a:xfrm>
        </p:spPr>
        <p:txBody>
          <a:bodyPr/>
          <a:lstStyle/>
          <a:p>
            <a:r>
              <a:rPr lang="en-AU" b="1" dirty="0" smtClean="0">
                <a:solidFill>
                  <a:schemeClr val="tx2"/>
                </a:solidFill>
                <a:latin typeface="Tahoma" pitchFamily="34" charset="0"/>
              </a:rPr>
              <a:t>Methodology</a:t>
            </a:r>
            <a:endParaRPr lang="en-AU" dirty="0">
              <a:solidFill>
                <a:schemeClr val="tx2"/>
              </a:solidFill>
            </a:endParaRPr>
          </a:p>
        </p:txBody>
      </p:sp>
      <p:sp>
        <p:nvSpPr>
          <p:cNvPr id="3" name="Content Placeholder 2"/>
          <p:cNvSpPr>
            <a:spLocks noGrp="1"/>
          </p:cNvSpPr>
          <p:nvPr>
            <p:ph idx="1"/>
          </p:nvPr>
        </p:nvSpPr>
        <p:spPr/>
        <p:txBody>
          <a:bodyPr/>
          <a:lstStyle/>
          <a:p>
            <a:r>
              <a:rPr lang="en-AU" b="1" u="sng" dirty="0" smtClean="0">
                <a:solidFill>
                  <a:schemeClr val="accent1"/>
                </a:solidFill>
                <a:latin typeface="Tahoma" pitchFamily="34" charset="0"/>
              </a:rPr>
              <a:t>Method:</a:t>
            </a:r>
            <a:r>
              <a:rPr lang="en-AU" b="1" dirty="0" smtClean="0">
                <a:solidFill>
                  <a:schemeClr val="accent1"/>
                </a:solidFill>
                <a:latin typeface="Tahoma" pitchFamily="34" charset="0"/>
              </a:rPr>
              <a:t> Grounded Theory</a:t>
            </a:r>
          </a:p>
          <a:p>
            <a:r>
              <a:rPr lang="en-AU" b="1" u="sng" dirty="0" smtClean="0">
                <a:solidFill>
                  <a:schemeClr val="accent1"/>
                </a:solidFill>
                <a:latin typeface="Tahoma" pitchFamily="34" charset="0"/>
              </a:rPr>
              <a:t>Data:</a:t>
            </a:r>
            <a:r>
              <a:rPr lang="en-AU" b="1" dirty="0" smtClean="0">
                <a:solidFill>
                  <a:schemeClr val="accent1"/>
                </a:solidFill>
                <a:latin typeface="Tahoma" pitchFamily="34" charset="0"/>
              </a:rPr>
              <a:t> 72 (40+16+16) Patient Interviews and 78 Hours of Field Observations</a:t>
            </a:r>
          </a:p>
          <a:p>
            <a:r>
              <a:rPr lang="en-AU" b="1" u="sng" dirty="0" smtClean="0">
                <a:solidFill>
                  <a:schemeClr val="accent1"/>
                </a:solidFill>
                <a:latin typeface="Tahoma" pitchFamily="34" charset="0"/>
              </a:rPr>
              <a:t>Analysis:</a:t>
            </a:r>
            <a:r>
              <a:rPr lang="en-AU" b="1" dirty="0" smtClean="0">
                <a:solidFill>
                  <a:schemeClr val="accent1"/>
                </a:solidFill>
                <a:latin typeface="Tahoma" pitchFamily="34" charset="0"/>
              </a:rPr>
              <a:t> Constant Comparative Method</a:t>
            </a:r>
          </a:p>
          <a:p>
            <a:r>
              <a:rPr lang="en-AU" b="1" u="sng" dirty="0" smtClean="0">
                <a:solidFill>
                  <a:schemeClr val="accent1"/>
                </a:solidFill>
                <a:latin typeface="Tahoma" pitchFamily="34" charset="0"/>
              </a:rPr>
              <a:t>Data Management: </a:t>
            </a:r>
            <a:r>
              <a:rPr lang="en-AU" b="1" dirty="0" smtClean="0">
                <a:solidFill>
                  <a:schemeClr val="accent1"/>
                </a:solidFill>
                <a:latin typeface="Tahoma" pitchFamily="34" charset="0"/>
              </a:rPr>
              <a:t>QRS </a:t>
            </a:r>
            <a:r>
              <a:rPr lang="en-AU" b="1" dirty="0" err="1" smtClean="0">
                <a:solidFill>
                  <a:schemeClr val="accent1"/>
                </a:solidFill>
                <a:latin typeface="Tahoma" pitchFamily="34" charset="0"/>
              </a:rPr>
              <a:t>Nud</a:t>
            </a:r>
            <a:r>
              <a:rPr lang="en-AU" b="1" dirty="0" smtClean="0">
                <a:solidFill>
                  <a:schemeClr val="accent1"/>
                </a:solidFill>
                <a:latin typeface="Tahoma" pitchFamily="34" charset="0"/>
              </a:rPr>
              <a:t>*</a:t>
            </a:r>
            <a:r>
              <a:rPr lang="en-AU" b="1" dirty="0" err="1" smtClean="0">
                <a:solidFill>
                  <a:schemeClr val="accent1"/>
                </a:solidFill>
                <a:latin typeface="Tahoma" pitchFamily="34" charset="0"/>
              </a:rPr>
              <a:t>ist</a:t>
            </a:r>
            <a:r>
              <a:rPr lang="en-AU" b="1" dirty="0" smtClean="0">
                <a:solidFill>
                  <a:schemeClr val="accent1"/>
                </a:solidFill>
                <a:latin typeface="Tahoma" pitchFamily="34" charset="0"/>
              </a:rPr>
              <a:t> (4)</a:t>
            </a:r>
          </a:p>
          <a:p>
            <a:r>
              <a:rPr lang="en-AU" b="1" u="sng" dirty="0" smtClean="0">
                <a:solidFill>
                  <a:schemeClr val="accent1"/>
                </a:solidFill>
                <a:latin typeface="Tahoma" pitchFamily="34" charset="0"/>
              </a:rPr>
              <a:t>Sampling:</a:t>
            </a:r>
            <a:r>
              <a:rPr lang="en-AU" b="1" dirty="0" smtClean="0">
                <a:solidFill>
                  <a:schemeClr val="accent1"/>
                </a:solidFill>
                <a:latin typeface="Tahoma" pitchFamily="34" charset="0"/>
              </a:rPr>
              <a:t> Theoretical</a:t>
            </a:r>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112"/>
            <a:ext cx="8229600" cy="1143000"/>
          </a:xfrm>
        </p:spPr>
        <p:txBody>
          <a:bodyPr/>
          <a:lstStyle/>
          <a:p>
            <a:r>
              <a:rPr lang="en-AU" sz="4800" b="1" dirty="0" smtClean="0">
                <a:solidFill>
                  <a:schemeClr val="tx2"/>
                </a:solidFill>
              </a:rPr>
              <a:t>A Substantive Theory</a:t>
            </a:r>
            <a:endParaRPr lang="en-AU" sz="4800" b="1" dirty="0">
              <a:solidFill>
                <a:schemeClr val="tx2"/>
              </a:solidFill>
            </a:endParaRPr>
          </a:p>
        </p:txBody>
      </p:sp>
      <p:sp>
        <p:nvSpPr>
          <p:cNvPr id="3" name="Content Placeholder 2"/>
          <p:cNvSpPr>
            <a:spLocks noGrp="1"/>
          </p:cNvSpPr>
          <p:nvPr>
            <p:ph idx="1"/>
          </p:nvPr>
        </p:nvSpPr>
        <p:spPr>
          <a:xfrm>
            <a:off x="457200" y="2350007"/>
            <a:ext cx="8229600" cy="2267713"/>
          </a:xfrm>
        </p:spPr>
        <p:txBody>
          <a:bodyPr/>
          <a:lstStyle/>
          <a:p>
            <a:pPr algn="ctr">
              <a:lnSpc>
                <a:spcPct val="80000"/>
              </a:lnSpc>
              <a:buFontTx/>
              <a:buNone/>
            </a:pPr>
            <a:r>
              <a:rPr lang="en-AU" sz="4800" b="1" i="1" dirty="0" smtClean="0">
                <a:solidFill>
                  <a:schemeClr val="accent1"/>
                </a:solidFill>
              </a:rPr>
              <a:t>“Optimising Personal Control to Facilitate Emotional Comfort”</a:t>
            </a:r>
          </a:p>
          <a:p>
            <a:pPr>
              <a:lnSpc>
                <a:spcPct val="80000"/>
              </a:lnSpc>
              <a:buFontTx/>
              <a:buNone/>
            </a:pPr>
            <a:endParaRPr lang="en-AU" b="1" dirty="0" smtClean="0">
              <a:solidFill>
                <a:schemeClr val="accent1"/>
              </a:solidFill>
            </a:endParaRPr>
          </a:p>
          <a:p>
            <a:pPr>
              <a:lnSpc>
                <a:spcPct val="80000"/>
              </a:lnSpc>
              <a:buNone/>
            </a:pPr>
            <a:r>
              <a:rPr lang="en-AU" b="1" u="sng" dirty="0" smtClean="0">
                <a:solidFill>
                  <a:schemeClr val="accent1"/>
                </a:solidFill>
              </a:rPr>
              <a:t>Personal Control</a:t>
            </a:r>
            <a:r>
              <a:rPr lang="en-AU" b="1" dirty="0" smtClean="0">
                <a:solidFill>
                  <a:schemeClr val="accent1"/>
                </a:solidFill>
              </a:rPr>
              <a:t>: The ability of the patient to influence the level of comfort</a:t>
            </a:r>
          </a:p>
          <a:p>
            <a:pPr>
              <a:lnSpc>
                <a:spcPct val="80000"/>
              </a:lnSpc>
            </a:pPr>
            <a:endParaRPr lang="en-US" b="1" dirty="0" smtClean="0">
              <a:solidFill>
                <a:srgbClr val="3333CC"/>
              </a:solidFill>
            </a:endParaRPr>
          </a:p>
          <a:p>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1143000"/>
          </a:xfrm>
        </p:spPr>
        <p:txBody>
          <a:bodyPr/>
          <a:lstStyle/>
          <a:p>
            <a:r>
              <a:rPr lang="en-AU" sz="3600" b="1" dirty="0" smtClean="0">
                <a:solidFill>
                  <a:schemeClr val="tx2"/>
                </a:solidFill>
                <a:latin typeface="Tahoma" pitchFamily="34" charset="0"/>
              </a:rPr>
              <a:t>EMOTIONAL COMFORT</a:t>
            </a:r>
            <a:endParaRPr lang="en-AU" sz="3600" dirty="0">
              <a:solidFill>
                <a:schemeClr val="tx2"/>
              </a:solidFill>
            </a:endParaRPr>
          </a:p>
        </p:txBody>
      </p:sp>
      <p:sp>
        <p:nvSpPr>
          <p:cNvPr id="3" name="Content Placeholder 2"/>
          <p:cNvSpPr>
            <a:spLocks noGrp="1"/>
          </p:cNvSpPr>
          <p:nvPr>
            <p:ph idx="1"/>
          </p:nvPr>
        </p:nvSpPr>
        <p:spPr/>
        <p:txBody>
          <a:bodyPr/>
          <a:lstStyle/>
          <a:p>
            <a:pPr algn="ctr">
              <a:buFontTx/>
              <a:buNone/>
            </a:pPr>
            <a:r>
              <a:rPr lang="en-AU" b="1" dirty="0" smtClean="0">
                <a:solidFill>
                  <a:schemeClr val="accent1"/>
                </a:solidFill>
                <a:latin typeface="Tahoma" pitchFamily="34" charset="0"/>
              </a:rPr>
              <a:t>A pleasant positive state of the mind, a state of relaxation</a:t>
            </a:r>
            <a:endParaRPr lang="en-AU" b="1" dirty="0" smtClean="0">
              <a:solidFill>
                <a:schemeClr val="accent1"/>
              </a:solidFill>
            </a:endParaRPr>
          </a:p>
          <a:p>
            <a:pPr algn="ctr">
              <a:buFontTx/>
              <a:buNone/>
            </a:pPr>
            <a:endParaRPr lang="en-AU" dirty="0" smtClean="0">
              <a:solidFill>
                <a:schemeClr val="accent1"/>
              </a:solidFill>
              <a:latin typeface="Arial" charset="0"/>
            </a:endParaRPr>
          </a:p>
          <a:p>
            <a:pPr algn="ctr">
              <a:buFontTx/>
              <a:buNone/>
            </a:pPr>
            <a:endParaRPr lang="en-AU" b="1" i="1" dirty="0" smtClean="0">
              <a:solidFill>
                <a:schemeClr val="accent1"/>
              </a:solidFill>
              <a:latin typeface="Arial" charset="0"/>
            </a:endParaRPr>
          </a:p>
          <a:p>
            <a:pPr algn="ctr">
              <a:buFontTx/>
              <a:buNone/>
            </a:pPr>
            <a:endParaRPr lang="en-AU" b="1" i="1" dirty="0" smtClean="0">
              <a:solidFill>
                <a:schemeClr val="accent1"/>
              </a:solidFill>
              <a:latin typeface="Arial" charset="0"/>
            </a:endParaRPr>
          </a:p>
          <a:p>
            <a:pPr algn="ctr">
              <a:buFontTx/>
              <a:buNone/>
            </a:pPr>
            <a:r>
              <a:rPr lang="en-AU" sz="2800" b="1" i="1" dirty="0" smtClean="0">
                <a:solidFill>
                  <a:schemeClr val="accent1"/>
                </a:solidFill>
                <a:latin typeface="Tahoma" pitchFamily="34" charset="0"/>
              </a:rPr>
              <a:t>“… if you feel comfortable and good about it well obviously it’s going to help your healing ...”</a:t>
            </a:r>
            <a:r>
              <a:rPr lang="en-AU" sz="2800" b="1" dirty="0" smtClean="0">
                <a:solidFill>
                  <a:schemeClr val="accent1"/>
                </a:solidFill>
                <a:latin typeface="Tahoma" pitchFamily="34" charset="0"/>
              </a:rPr>
              <a:t> (Patient</a:t>
            </a:r>
            <a:r>
              <a:rPr lang="en-AU" sz="2800" dirty="0" smtClean="0">
                <a:solidFill>
                  <a:schemeClr val="accent1"/>
                </a:solidFill>
                <a:latin typeface="Tahoma" pitchFamily="34" charset="0"/>
              </a:rPr>
              <a:t>)</a:t>
            </a:r>
          </a:p>
          <a:p>
            <a:endParaRPr lang="en-AU" dirty="0">
              <a:solidFill>
                <a:schemeClr val="accent1"/>
              </a:solidFill>
            </a:endParaRPr>
          </a:p>
        </p:txBody>
      </p:sp>
      <p:sp>
        <p:nvSpPr>
          <p:cNvPr id="4" name="AutoShape 4"/>
          <p:cNvSpPr>
            <a:spLocks noChangeArrowheads="1"/>
          </p:cNvSpPr>
          <p:nvPr/>
        </p:nvSpPr>
        <p:spPr bwMode="auto">
          <a:xfrm>
            <a:off x="3383280" y="2779776"/>
            <a:ext cx="1527048" cy="1527048"/>
          </a:xfrm>
          <a:prstGeom prst="smileyFace">
            <a:avLst>
              <a:gd name="adj" fmla="val 4653"/>
            </a:avLst>
          </a:prstGeom>
          <a:solidFill>
            <a:srgbClr val="FFFF66"/>
          </a:solidFill>
          <a:ln w="9525">
            <a:solidFill>
              <a:srgbClr val="000000"/>
            </a:solidFill>
            <a:round/>
            <a:headEnd/>
            <a:tailEnd/>
          </a:ln>
          <a:effectLst/>
        </p:spPr>
        <p:txBody>
          <a:bodyPr wrap="none" anchor="ctr"/>
          <a:lstStyle/>
          <a:p>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AU" b="1" dirty="0" smtClean="0">
                <a:solidFill>
                  <a:schemeClr val="tx2"/>
                </a:solidFill>
              </a:rPr>
              <a:t>Conditions Facilitating</a:t>
            </a:r>
            <a:br>
              <a:rPr lang="en-AU" b="1" dirty="0" smtClean="0">
                <a:solidFill>
                  <a:schemeClr val="tx2"/>
                </a:solidFill>
              </a:rPr>
            </a:br>
            <a:r>
              <a:rPr lang="en-AU" b="1" dirty="0" smtClean="0">
                <a:solidFill>
                  <a:schemeClr val="tx2"/>
                </a:solidFill>
              </a:rPr>
              <a:t> </a:t>
            </a:r>
            <a:r>
              <a:rPr lang="en-AU" b="1" i="1" dirty="0" smtClean="0">
                <a:solidFill>
                  <a:schemeClr val="tx2"/>
                </a:solidFill>
              </a:rPr>
              <a:t>Emotional Comfort</a:t>
            </a:r>
            <a:endParaRPr lang="en-AU" b="1" i="1" dirty="0">
              <a:solidFill>
                <a:schemeClr val="tx2"/>
              </a:solidFill>
            </a:endParaRPr>
          </a:p>
        </p:txBody>
      </p:sp>
      <p:sp>
        <p:nvSpPr>
          <p:cNvPr id="3" name="Content Placeholder 2"/>
          <p:cNvSpPr>
            <a:spLocks noGrp="1"/>
          </p:cNvSpPr>
          <p:nvPr>
            <p:ph idx="1"/>
          </p:nvPr>
        </p:nvSpPr>
        <p:spPr>
          <a:xfrm>
            <a:off x="457200" y="2724912"/>
            <a:ext cx="8229600" cy="3739579"/>
          </a:xfrm>
        </p:spPr>
        <p:txBody>
          <a:bodyPr/>
          <a:lstStyle/>
          <a:p>
            <a:pPr>
              <a:buFont typeface="Wingdings" pitchFamily="2" charset="2"/>
              <a:buChar char="Ø"/>
            </a:pPr>
            <a:r>
              <a:rPr lang="en-AU" sz="3600" b="1" dirty="0" smtClean="0">
                <a:solidFill>
                  <a:schemeClr val="accent1"/>
                </a:solidFill>
              </a:rPr>
              <a:t>Feeling safe and secure</a:t>
            </a:r>
          </a:p>
          <a:p>
            <a:pPr>
              <a:buFont typeface="Wingdings" pitchFamily="2" charset="2"/>
              <a:buChar char="Ø"/>
            </a:pPr>
            <a:r>
              <a:rPr lang="en-AU" sz="3600" b="1" dirty="0" smtClean="0">
                <a:solidFill>
                  <a:schemeClr val="accent1"/>
                </a:solidFill>
              </a:rPr>
              <a:t>Feeling informed</a:t>
            </a:r>
          </a:p>
          <a:p>
            <a:pPr>
              <a:buFont typeface="Wingdings" pitchFamily="2" charset="2"/>
              <a:buChar char="Ø"/>
            </a:pPr>
            <a:r>
              <a:rPr lang="en-AU" sz="3600" b="1" dirty="0" smtClean="0">
                <a:solidFill>
                  <a:schemeClr val="accent1"/>
                </a:solidFill>
              </a:rPr>
              <a:t>Feeling valued as a person</a:t>
            </a:r>
          </a:p>
          <a:p>
            <a:pPr>
              <a:buFont typeface="Wingdings" pitchFamily="2" charset="2"/>
              <a:buChar char="Ø"/>
            </a:pPr>
            <a:r>
              <a:rPr lang="en-AU" sz="3600" b="1" dirty="0" smtClean="0">
                <a:solidFill>
                  <a:schemeClr val="accent1"/>
                </a:solidFill>
              </a:rPr>
              <a:t>Feeling connected to other people</a:t>
            </a:r>
            <a:endParaRPr lang="en-AU" sz="3600" b="1"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3816"/>
            <a:ext cx="8229600" cy="1143000"/>
          </a:xfrm>
        </p:spPr>
        <p:txBody>
          <a:bodyPr/>
          <a:lstStyle/>
          <a:p>
            <a:r>
              <a:rPr lang="en-AU" b="1" dirty="0" smtClean="0">
                <a:solidFill>
                  <a:schemeClr val="tx2"/>
                </a:solidFill>
              </a:rPr>
              <a:t>A Therapeutic State</a:t>
            </a:r>
            <a:endParaRPr lang="en-AU" b="1" dirty="0">
              <a:solidFill>
                <a:schemeClr val="tx2"/>
              </a:solidFill>
            </a:endParaRPr>
          </a:p>
        </p:txBody>
      </p:sp>
      <p:sp>
        <p:nvSpPr>
          <p:cNvPr id="3" name="Content Placeholder 2"/>
          <p:cNvSpPr>
            <a:spLocks noGrp="1"/>
          </p:cNvSpPr>
          <p:nvPr>
            <p:ph idx="1"/>
          </p:nvPr>
        </p:nvSpPr>
        <p:spPr>
          <a:xfrm>
            <a:off x="457200" y="1785769"/>
            <a:ext cx="4028739" cy="4539726"/>
          </a:xfrm>
        </p:spPr>
        <p:txBody>
          <a:bodyPr/>
          <a:lstStyle/>
          <a:p>
            <a:r>
              <a:rPr lang="en-AU" sz="2800" b="1" dirty="0" smtClean="0">
                <a:solidFill>
                  <a:schemeClr val="accent1"/>
                </a:solidFill>
              </a:rPr>
              <a:t>Mind-Body Connection</a:t>
            </a:r>
          </a:p>
          <a:p>
            <a:r>
              <a:rPr lang="en-AU" sz="2800" b="1" dirty="0" smtClean="0">
                <a:solidFill>
                  <a:schemeClr val="accent1"/>
                </a:solidFill>
              </a:rPr>
              <a:t>An increase in emotional comfort decreased physical</a:t>
            </a:r>
          </a:p>
          <a:p>
            <a:pPr>
              <a:buNone/>
            </a:pPr>
            <a:r>
              <a:rPr lang="en-AU" sz="2800" b="1" dirty="0" smtClean="0">
                <a:solidFill>
                  <a:schemeClr val="accent1"/>
                </a:solidFill>
              </a:rPr>
              <a:t> 	discomfort</a:t>
            </a:r>
          </a:p>
          <a:p>
            <a:r>
              <a:rPr lang="en-AU" sz="2800" b="1" dirty="0" smtClean="0">
                <a:solidFill>
                  <a:schemeClr val="accent1"/>
                </a:solidFill>
              </a:rPr>
              <a:t>The optimal state for recovery from illness or injury was </a:t>
            </a:r>
            <a:r>
              <a:rPr lang="en-AU" sz="2800" b="1" i="1" dirty="0" smtClean="0">
                <a:solidFill>
                  <a:schemeClr val="accent1"/>
                </a:solidFill>
              </a:rPr>
              <a:t>Emotional Comfort.</a:t>
            </a:r>
            <a:endParaRPr lang="en-AU" sz="2800" i="1" dirty="0">
              <a:solidFill>
                <a:schemeClr val="accent1"/>
              </a:solidFill>
            </a:endParaRPr>
          </a:p>
        </p:txBody>
      </p:sp>
      <p:pic>
        <p:nvPicPr>
          <p:cNvPr id="2052" name="Picture 4" descr="C:\Users\awillia3\AppData\Local\Microsoft\Windows\Temporary Internet Files\Content.IE5\0K438CDU\MP900423046[1].jpg"/>
          <p:cNvPicPr>
            <a:picLocks noChangeAspect="1" noChangeArrowheads="1"/>
          </p:cNvPicPr>
          <p:nvPr/>
        </p:nvPicPr>
        <p:blipFill>
          <a:blip r:embed="rId2"/>
          <a:srcRect/>
          <a:stretch>
            <a:fillRect/>
          </a:stretch>
        </p:blipFill>
        <p:spPr bwMode="auto">
          <a:xfrm>
            <a:off x="4888054" y="1956816"/>
            <a:ext cx="3556699" cy="317350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102</TotalTime>
  <Words>393</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Presentation2</vt:lpstr>
      <vt:lpstr>Slide 1</vt:lpstr>
      <vt:lpstr>Slide 2</vt:lpstr>
      <vt:lpstr>Slide 3</vt:lpstr>
      <vt:lpstr>Background</vt:lpstr>
      <vt:lpstr>Methodology</vt:lpstr>
      <vt:lpstr>A Substantive Theory</vt:lpstr>
      <vt:lpstr>EMOTIONAL COMFORT</vt:lpstr>
      <vt:lpstr>Conditions Facilitating  Emotional Comfort</vt:lpstr>
      <vt:lpstr>A Therapeutic State</vt:lpstr>
      <vt:lpstr>Relaxation and Calmness</vt:lpstr>
      <vt:lpstr>Physical problems were less noticeable</vt:lpstr>
      <vt:lpstr>Creating a Therapeutic Environment</vt:lpstr>
      <vt:lpstr>Future Directions</vt:lpstr>
      <vt:lpstr>Acknowledgements</vt:lpstr>
    </vt:vector>
  </TitlesOfParts>
  <Company>Edith Cowan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marjorie williams</dc:creator>
  <cp:lastModifiedBy>ssmart1</cp:lastModifiedBy>
  <cp:revision>21</cp:revision>
  <dcterms:created xsi:type="dcterms:W3CDTF">2010-08-13T06:01:58Z</dcterms:created>
  <dcterms:modified xsi:type="dcterms:W3CDTF">2010-08-25T03:32:10Z</dcterms:modified>
</cp:coreProperties>
</file>