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80" r:id="rId5"/>
    <p:sldId id="279" r:id="rId6"/>
    <p:sldId id="259" r:id="rId7"/>
    <p:sldId id="260" r:id="rId8"/>
    <p:sldId id="261" r:id="rId9"/>
    <p:sldId id="278" r:id="rId10"/>
    <p:sldId id="262" r:id="rId11"/>
    <p:sldId id="263" r:id="rId12"/>
    <p:sldId id="264" r:id="rId13"/>
    <p:sldId id="266" r:id="rId14"/>
    <p:sldId id="268" r:id="rId15"/>
    <p:sldId id="269" r:id="rId16"/>
    <p:sldId id="270" r:id="rId17"/>
    <p:sldId id="271" r:id="rId18"/>
    <p:sldId id="272" r:id="rId19"/>
    <p:sldId id="282" r:id="rId20"/>
    <p:sldId id="283" r:id="rId21"/>
    <p:sldId id="284" r:id="rId22"/>
    <p:sldId id="285" r:id="rId23"/>
    <p:sldId id="286" r:id="rId24"/>
    <p:sldId id="287" r:id="rId25"/>
    <p:sldId id="289" r:id="rId26"/>
    <p:sldId id="273" r:id="rId27"/>
    <p:sldId id="274" r:id="rId28"/>
    <p:sldId id="275" r:id="rId29"/>
    <p:sldId id="276" r:id="rId30"/>
    <p:sldId id="277" r:id="rId31"/>
    <p:sldId id="290" r:id="rId32"/>
  </p:sldIdLst>
  <p:sldSz cx="9144000" cy="6858000" type="screen4x3"/>
  <p:notesSz cx="6858000" cy="9144000"/>
  <p:defaultTextStyle>
    <a:defPPr>
      <a:defRPr lang="en-AU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921B8E94-56B5-4AFB-80DA-6A1FD61E013C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CA7E3431-74FC-44CF-9547-857FC132F04C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C1ADE6C4-C052-4ECE-AC3D-EE9063CFABF4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0125F1B8-95EE-4A12-8B2A-40DC4C228FA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3F1AD0B0-0FCC-4725-96E2-FDAF04191080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EF0CA3E-A924-45A5-BEAA-A4BA84B0A105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B821D19-2E96-4EB8-BD08-1EDBB4559890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A9FC4CE-0FD1-4991-BC62-9678D0E27B0A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AA734C7-0428-4828-8139-26597123A832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074F218-C8BA-49D7-AD6A-449AFF28FA99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96BBFDE-C8AC-40D9-99A4-27FEAF2214D9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83239C7-23C3-46B3-95A4-6244E26F5F8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95026B9C-CD6E-4E99-84C8-252CE9F8A8B6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A453DF0-2FB2-4552-9D44-8442A14AAB61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DF1DF5FB-A8DF-4B40-B21F-ED13D4A9BC94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C82233F-EA9A-4CC6-872A-5D080BD6A3A9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F2C1FC6F-4951-4712-98E1-9C14196D289C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D9144F85-6E93-402D-BEA9-C64DD581B478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E1DEACFF-3D1B-43F6-95BB-0BF3909CEEDF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DB4D7260-59DF-4016-8883-0C8F8A753AAD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181C0EAE-2F8E-442D-AA1B-83495D44EA56}" type="datetime1">
              <a:rPr lang="en-AU"/>
              <a:pPr/>
              <a:t>31/08/2011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4BA9D960-B1F4-4F68-89C2-2D2BD81B5D21}" type="slidenum">
              <a:rPr lang="en-AU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smtClean="0"/>
          </a:p>
        </p:txBody>
      </p:sp>
      <p:pic>
        <p:nvPicPr>
          <p:cNvPr id="1028" name="Picture 4" descr="pptbanner.jp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footer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6335312"/>
            <a:ext cx="9144000" cy="5226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pptcov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613"/>
            <a:ext cx="9144000" cy="553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286000" y="2743200"/>
            <a:ext cx="5767754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b="1" dirty="0" smtClean="0">
                <a:solidFill>
                  <a:schemeClr val="bg1"/>
                </a:solidFill>
                <a:latin typeface="Gulim" pitchFamily="34" charset="-127"/>
              </a:rPr>
              <a:t>End-of-life Decision-making in Critical Care: minimising the suffering</a:t>
            </a:r>
          </a:p>
          <a:p>
            <a:endParaRPr lang="en-AU" sz="2000" dirty="0" smtClean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				Deborah Sundin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				School of Nursing and Midwifery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  <a:ea typeface="Gulim" pitchFamily="34" charset="-127"/>
              </a:rPr>
              <a:t>Defined key factors as:</a:t>
            </a:r>
            <a:endParaRPr lang="en-AU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AU" dirty="0" smtClean="0">
                <a:latin typeface="Gulim" pitchFamily="34" charset="-127"/>
              </a:rPr>
              <a:t>Personal</a:t>
            </a:r>
          </a:p>
          <a:p>
            <a:pPr lvl="3"/>
            <a:r>
              <a:rPr lang="th-TH" dirty="0" smtClean="0">
                <a:latin typeface="Gulim" pitchFamily="34" charset="-127"/>
              </a:rPr>
              <a:t>Used when referring to intrapersonal, biographical, gender, race and class related factors that impact the interactions</a:t>
            </a:r>
            <a:endParaRPr lang="en-AU" dirty="0" smtClean="0">
              <a:latin typeface="Gulim" pitchFamily="34" charset="-127"/>
            </a:endParaRPr>
          </a:p>
          <a:p>
            <a:pPr lvl="2"/>
            <a:r>
              <a:rPr lang="en-AU" dirty="0" smtClean="0">
                <a:latin typeface="Gulim" pitchFamily="34" charset="-127"/>
              </a:rPr>
              <a:t>Contextual</a:t>
            </a:r>
          </a:p>
          <a:p>
            <a:pPr lvl="3"/>
            <a:r>
              <a:rPr lang="en-AU" dirty="0" smtClean="0">
                <a:latin typeface="Gulim" pitchFamily="34" charset="-127"/>
              </a:rPr>
              <a:t>T</a:t>
            </a:r>
            <a:r>
              <a:rPr lang="th-TH" dirty="0" smtClean="0">
                <a:latin typeface="Gulim" pitchFamily="34" charset="-127"/>
              </a:rPr>
              <a:t>he micro and the macro organisational, and broader political factors potentially impinging on the interactional situation. </a:t>
            </a:r>
            <a:endParaRPr lang="en-AU" sz="2400" dirty="0" smtClean="0">
              <a:latin typeface="Gulim" pitchFamily="34" charset="-127"/>
            </a:endParaRPr>
          </a:p>
          <a:p>
            <a:pPr lvl="2"/>
            <a:r>
              <a:rPr lang="en-AU" dirty="0" smtClean="0">
                <a:latin typeface="Gulim" pitchFamily="34" charset="-127"/>
              </a:rPr>
              <a:t>Interactional process factors</a:t>
            </a:r>
          </a:p>
          <a:p>
            <a:pPr lvl="3"/>
            <a:r>
              <a:rPr lang="th-TH" dirty="0" smtClean="0">
                <a:latin typeface="Gulim" pitchFamily="34" charset="-127"/>
              </a:rPr>
              <a:t>Used when referring to factors/ aspects of “… the interaction itself” (Denzin 1992, p. 39).</a:t>
            </a:r>
            <a:endParaRPr lang="en-AU" dirty="0" smtClean="0">
              <a:latin typeface="Gulim" pitchFamily="34" charset="-127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</a:rPr>
              <a:t>Contextual factors (Families)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1600200"/>
            <a:ext cx="8229600" cy="4525963"/>
          </a:xfrm>
        </p:spPr>
        <p:txBody>
          <a:bodyPr/>
          <a:lstStyle/>
          <a:p>
            <a:r>
              <a:rPr lang="en-AU" dirty="0" smtClean="0"/>
              <a:t>Waiting area</a:t>
            </a:r>
            <a:r>
              <a:rPr lang="en-AU" dirty="0" smtClean="0">
                <a:sym typeface="Wingdings" pitchFamily="2" charset="2"/>
              </a:rPr>
              <a:t>:</a:t>
            </a:r>
            <a:r>
              <a:rPr lang="en-AU" dirty="0" smtClean="0"/>
              <a:t>   </a:t>
            </a:r>
            <a:r>
              <a:rPr lang="en-AU" sz="3600" b="1" dirty="0" smtClean="0">
                <a:sym typeface="Wingdings" pitchFamily="2" charset="2"/>
              </a:rPr>
              <a:t>public</a:t>
            </a:r>
            <a:endParaRPr lang="en-US" sz="3600" dirty="0" smtClean="0">
              <a:sym typeface="Wingdings" pitchFamily="2" charset="2"/>
            </a:endParaRPr>
          </a:p>
          <a:p>
            <a:r>
              <a:rPr lang="en-AU" dirty="0" smtClean="0">
                <a:sym typeface="Wingdings" pitchFamily="2" charset="2"/>
              </a:rPr>
              <a:t>Seniority of contact person:</a:t>
            </a:r>
            <a:r>
              <a:rPr lang="en-AU" dirty="0" smtClean="0"/>
              <a:t> </a:t>
            </a:r>
            <a:r>
              <a:rPr lang="en-AU" sz="3600" b="1" dirty="0" smtClean="0">
                <a:sym typeface="Wingdings" pitchFamily="2" charset="2"/>
              </a:rPr>
              <a:t>junior</a:t>
            </a:r>
            <a:r>
              <a:rPr lang="en-AU" dirty="0" smtClean="0">
                <a:sym typeface="Wingdings" pitchFamily="2" charset="2"/>
              </a:rPr>
              <a:t> </a:t>
            </a:r>
            <a:endParaRPr lang="en-US" dirty="0" smtClean="0">
              <a:sym typeface="Wingdings" pitchFamily="2" charset="2"/>
            </a:endParaRPr>
          </a:p>
          <a:p>
            <a:r>
              <a:rPr lang="en-AU" dirty="0" smtClean="0">
                <a:sym typeface="Wingdings" pitchFamily="2" charset="2"/>
              </a:rPr>
              <a:t>Venue for decision-making:</a:t>
            </a:r>
            <a:r>
              <a:rPr lang="en-AU" dirty="0" smtClean="0"/>
              <a:t> </a:t>
            </a:r>
            <a:r>
              <a:rPr lang="en-AU" sz="3600" b="1" dirty="0" smtClean="0">
                <a:sym typeface="Wingdings" pitchFamily="2" charset="2"/>
              </a:rPr>
              <a:t>public</a:t>
            </a:r>
            <a:endParaRPr lang="en-US" sz="3600" dirty="0" smtClean="0">
              <a:sym typeface="Wingdings" pitchFamily="2" charset="2"/>
            </a:endParaRPr>
          </a:p>
          <a:p>
            <a:r>
              <a:rPr lang="en-AU" dirty="0" smtClean="0">
                <a:sym typeface="Wingdings" pitchFamily="2" charset="2"/>
              </a:rPr>
              <a:t>Intra-family agreement R/T ELD wishes: </a:t>
            </a:r>
            <a:r>
              <a:rPr lang="en-AU" sz="3600" b="1" dirty="0" smtClean="0"/>
              <a:t>low</a:t>
            </a:r>
            <a:r>
              <a:rPr lang="en-AU" b="1" dirty="0" smtClean="0">
                <a:sym typeface="Wingdings" pitchFamily="2" charset="2"/>
              </a:rPr>
              <a:t>		</a:t>
            </a:r>
            <a:endParaRPr lang="en-US" dirty="0" smtClean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b="1" dirty="0" smtClean="0">
                <a:sym typeface="Wingdings" pitchFamily="2" charset="2"/>
              </a:rPr>
              <a:t>Impact negatively upon the interactive process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40677"/>
            <a:ext cx="8229600" cy="1143000"/>
          </a:xfrm>
        </p:spPr>
        <p:txBody>
          <a:bodyPr/>
          <a:lstStyle/>
          <a:p>
            <a:r>
              <a:rPr lang="en-AU" dirty="0" smtClean="0">
                <a:latin typeface="Gulim" pitchFamily="34" charset="-127"/>
              </a:rPr>
              <a:t>Personal factors (families)</a:t>
            </a:r>
            <a:r>
              <a:rPr lang="en-AU" b="1" dirty="0" smtClean="0">
                <a:latin typeface="Gulim" pitchFamily="34" charset="-127"/>
              </a:rPr>
              <a:t/>
            </a:r>
            <a:br>
              <a:rPr lang="en-AU" b="1" dirty="0" smtClean="0">
                <a:latin typeface="Gulim" pitchFamily="34" charset="-127"/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7138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AU" sz="2800" dirty="0" smtClean="0"/>
              <a:t>Worrying</a:t>
            </a:r>
            <a:r>
              <a:rPr lang="en-AU" sz="2800" dirty="0" smtClean="0">
                <a:sym typeface="Wingdings" pitchFamily="2" charset="2"/>
              </a:rPr>
              <a:t>:</a:t>
            </a:r>
            <a:r>
              <a:rPr lang="en-AU" sz="2800" dirty="0" smtClean="0"/>
              <a:t> </a:t>
            </a:r>
            <a:r>
              <a:rPr lang="en-AU" sz="2800" b="1" dirty="0" smtClean="0">
                <a:sym typeface="Wingdings" pitchFamily="2" charset="2"/>
              </a:rPr>
              <a:t>high</a:t>
            </a:r>
            <a:endParaRPr lang="en-US" sz="2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800" dirty="0" smtClean="0">
                <a:sym typeface="Wingdings" pitchFamily="2" charset="2"/>
              </a:rPr>
              <a:t>Feeling dazed:</a:t>
            </a:r>
            <a:r>
              <a:rPr lang="en-AU" sz="2800" dirty="0" smtClean="0"/>
              <a:t> </a:t>
            </a:r>
            <a:r>
              <a:rPr lang="en-AU" sz="2800" b="1" dirty="0" smtClean="0">
                <a:sym typeface="Wingdings" pitchFamily="2" charset="2"/>
              </a:rPr>
              <a:t>high</a:t>
            </a:r>
            <a:endParaRPr lang="en-US" sz="2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800" dirty="0" smtClean="0">
                <a:sym typeface="Wingdings" pitchFamily="2" charset="2"/>
              </a:rPr>
              <a:t>Feeling powerless:</a:t>
            </a:r>
            <a:r>
              <a:rPr lang="en-AU" sz="2800" dirty="0" smtClean="0"/>
              <a:t> </a:t>
            </a:r>
            <a:r>
              <a:rPr lang="en-AU" sz="2800" b="1" dirty="0" smtClean="0">
                <a:sym typeface="Wingdings" pitchFamily="2" charset="2"/>
              </a:rPr>
              <a:t>high</a:t>
            </a:r>
            <a:endParaRPr lang="en-US" sz="2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800" dirty="0" smtClean="0">
                <a:sym typeface="Wingdings" pitchFamily="2" charset="2"/>
              </a:rPr>
              <a:t>Not knowing or understanding:</a:t>
            </a:r>
            <a:r>
              <a:rPr lang="en-AU" sz="2800" dirty="0" smtClean="0"/>
              <a:t> </a:t>
            </a:r>
            <a:r>
              <a:rPr lang="en-AU" sz="2800" b="1" dirty="0" smtClean="0">
                <a:sym typeface="Wingdings" pitchFamily="2" charset="2"/>
              </a:rPr>
              <a:t>high</a:t>
            </a:r>
            <a:endParaRPr lang="en-US" sz="2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800" dirty="0" smtClean="0">
                <a:sym typeface="Wingdings" pitchFamily="2" charset="2"/>
              </a:rPr>
              <a:t>Feeling unsupported:</a:t>
            </a:r>
            <a:r>
              <a:rPr lang="en-AU" sz="2800" dirty="0" smtClean="0"/>
              <a:t> </a:t>
            </a:r>
            <a:r>
              <a:rPr lang="en-AU" sz="2800" b="1" dirty="0" smtClean="0">
                <a:sym typeface="Wingdings" pitchFamily="2" charset="2"/>
              </a:rPr>
              <a:t>high</a:t>
            </a:r>
            <a:endParaRPr lang="en-US" sz="2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800" dirty="0" smtClean="0">
                <a:sym typeface="Wingdings" pitchFamily="2" charset="2"/>
              </a:rPr>
              <a:t>Being unsure of loved one’s wishes re ELD:</a:t>
            </a:r>
            <a:r>
              <a:rPr lang="en-AU" sz="2800" dirty="0" smtClean="0"/>
              <a:t> </a:t>
            </a:r>
            <a:r>
              <a:rPr lang="en-AU" sz="2800" b="1" dirty="0" smtClean="0">
                <a:sym typeface="Wingdings" pitchFamily="2" charset="2"/>
              </a:rPr>
              <a:t>high</a:t>
            </a:r>
            <a:endParaRPr lang="en-US" sz="2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800" dirty="0" smtClean="0">
                <a:sym typeface="Wingdings" pitchFamily="2" charset="2"/>
              </a:rPr>
              <a:t>Not trusting:</a:t>
            </a:r>
            <a:r>
              <a:rPr lang="en-AU" sz="2800" dirty="0" smtClean="0"/>
              <a:t> </a:t>
            </a:r>
            <a:r>
              <a:rPr lang="en-AU" sz="2800" b="1" dirty="0" smtClean="0">
                <a:sym typeface="Wingdings" pitchFamily="2" charset="2"/>
              </a:rPr>
              <a:t>high</a:t>
            </a:r>
            <a:endParaRPr lang="en-US" sz="2800" dirty="0" smtClean="0"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800" dirty="0" smtClean="0">
                <a:sym typeface="Wingdings" pitchFamily="2" charset="2"/>
              </a:rPr>
              <a:t>Ability to meet basic needs: </a:t>
            </a:r>
            <a:r>
              <a:rPr lang="en-AU" sz="2800" b="1" dirty="0" smtClean="0"/>
              <a:t>absent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AU" sz="36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AU" b="1" dirty="0" smtClean="0">
                <a:sym typeface="Wingdings" pitchFamily="2" charset="2"/>
              </a:rPr>
              <a:t>Impact negatively upon the interactive process</a:t>
            </a:r>
            <a:endParaRPr lang="en-US" b="1" dirty="0" smtClean="0">
              <a:sym typeface="Wingdings" pitchFamily="2" charset="2"/>
            </a:endParaRPr>
          </a:p>
          <a:p>
            <a:endParaRPr lang="en-A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8229600" cy="1008063"/>
          </a:xfrm>
        </p:spPr>
        <p:txBody>
          <a:bodyPr/>
          <a:lstStyle/>
          <a:p>
            <a:r>
              <a:rPr lang="en-AU" dirty="0">
                <a:latin typeface="Gulim" pitchFamily="34" charset="-127"/>
              </a:rPr>
              <a:t>Process (Families)</a:t>
            </a:r>
            <a:endParaRPr lang="en-US" dirty="0">
              <a:latin typeface="Gulim" pitchFamily="34" charset="-127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754196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AU" sz="2400" dirty="0">
                <a:effectLst/>
              </a:rPr>
              <a:t>Waiting for news</a:t>
            </a:r>
            <a:r>
              <a:rPr lang="en-AU" sz="2400" dirty="0">
                <a:effectLst/>
                <a:sym typeface="Wingdings" pitchFamily="2" charset="2"/>
              </a:rPr>
              <a:t>:</a:t>
            </a:r>
            <a:r>
              <a:rPr lang="en-AU" sz="2400" dirty="0">
                <a:effectLst/>
              </a:rPr>
              <a:t> </a:t>
            </a:r>
            <a:r>
              <a:rPr lang="en-AU" sz="2400" b="1" dirty="0">
                <a:sym typeface="Wingdings" pitchFamily="2" charset="2"/>
              </a:rPr>
              <a:t>long</a:t>
            </a:r>
            <a:endParaRPr lang="en-US" sz="2400" b="1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dirty="0">
                <a:effectLst/>
                <a:sym typeface="Wingdings" pitchFamily="2" charset="2"/>
              </a:rPr>
              <a:t>Being orientated: </a:t>
            </a:r>
            <a:r>
              <a:rPr lang="en-AU" sz="2400" b="1" dirty="0">
                <a:sym typeface="Wingdings" pitchFamily="2" charset="2"/>
              </a:rPr>
              <a:t>absent</a:t>
            </a:r>
            <a:endParaRPr lang="en-US" sz="2400" b="1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dirty="0">
                <a:effectLst/>
                <a:sym typeface="Wingdings" pitchFamily="2" charset="2"/>
              </a:rPr>
              <a:t>Being separated (from loved one):</a:t>
            </a:r>
            <a:r>
              <a:rPr lang="en-AU" sz="2400" dirty="0">
                <a:effectLst/>
              </a:rPr>
              <a:t> </a:t>
            </a:r>
            <a:r>
              <a:rPr lang="en-AU" sz="2400" b="1" dirty="0">
                <a:sym typeface="Wingdings" pitchFamily="2" charset="2"/>
              </a:rPr>
              <a:t>long</a:t>
            </a:r>
            <a:endParaRPr lang="en-US" sz="2400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dirty="0">
                <a:effectLst/>
                <a:sym typeface="Wingdings" pitchFamily="2" charset="2"/>
              </a:rPr>
              <a:t>Being supported:</a:t>
            </a:r>
            <a:r>
              <a:rPr lang="en-AU" sz="2400" dirty="0">
                <a:effectLst/>
              </a:rPr>
              <a:t> </a:t>
            </a:r>
            <a:r>
              <a:rPr lang="en-AU" sz="2400" b="1" dirty="0">
                <a:sym typeface="Wingdings" pitchFamily="2" charset="2"/>
              </a:rPr>
              <a:t>absent</a:t>
            </a:r>
            <a:endParaRPr lang="en-US" sz="2400" b="1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dirty="0">
                <a:effectLst/>
                <a:sym typeface="Wingdings" pitchFamily="2" charset="2"/>
              </a:rPr>
              <a:t>Being ‘Kept in the Loop’:</a:t>
            </a:r>
            <a:r>
              <a:rPr lang="en-AU" sz="2400" dirty="0">
                <a:effectLst/>
              </a:rPr>
              <a:t> </a:t>
            </a:r>
            <a:r>
              <a:rPr lang="en-AU" sz="2400" b="1" dirty="0">
                <a:sym typeface="Wingdings" pitchFamily="2" charset="2"/>
              </a:rPr>
              <a:t>absent</a:t>
            </a:r>
            <a:endParaRPr lang="en-US" sz="2400" b="1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dirty="0">
                <a:effectLst/>
                <a:sym typeface="Wingdings" pitchFamily="2" charset="2"/>
              </a:rPr>
              <a:t>Need to access informal information channels:</a:t>
            </a:r>
            <a:r>
              <a:rPr lang="en-AU" sz="2400" dirty="0">
                <a:solidFill>
                  <a:schemeClr val="accent2"/>
                </a:solidFill>
                <a:effectLst/>
                <a:sym typeface="Wingdings" pitchFamily="2" charset="2"/>
              </a:rPr>
              <a:t> </a:t>
            </a:r>
            <a:r>
              <a:rPr lang="en-AU" sz="2400" b="1" dirty="0">
                <a:sym typeface="Wingdings" pitchFamily="2" charset="2"/>
              </a:rPr>
              <a:t>high</a:t>
            </a:r>
            <a:endParaRPr lang="en-US" sz="2400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dirty="0">
                <a:effectLst/>
                <a:sym typeface="Wingdings" pitchFamily="2" charset="2"/>
              </a:rPr>
              <a:t>Liaison between family and staff: </a:t>
            </a:r>
            <a:r>
              <a:rPr lang="en-AU" sz="2400" b="1" dirty="0">
                <a:sym typeface="Wingdings" pitchFamily="2" charset="2"/>
              </a:rPr>
              <a:t>absent</a:t>
            </a:r>
            <a:endParaRPr lang="en-US" sz="2400" b="1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dirty="0">
                <a:effectLst/>
                <a:sym typeface="Wingdings" pitchFamily="2" charset="2"/>
              </a:rPr>
              <a:t>Offered inclusion in decision-making:</a:t>
            </a:r>
            <a:r>
              <a:rPr lang="en-AU" sz="2400" dirty="0">
                <a:effectLst/>
              </a:rPr>
              <a:t> </a:t>
            </a:r>
            <a:r>
              <a:rPr lang="en-AU" sz="2400" b="1" dirty="0">
                <a:sym typeface="Wingdings" pitchFamily="2" charset="2"/>
              </a:rPr>
              <a:t>absent</a:t>
            </a:r>
            <a:endParaRPr lang="en-US" sz="2400" b="1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dirty="0">
                <a:effectLst/>
                <a:sym typeface="Wingdings" pitchFamily="2" charset="2"/>
              </a:rPr>
              <a:t>Sharing in decision-making:</a:t>
            </a:r>
            <a:r>
              <a:rPr lang="en-AU" sz="2400" dirty="0">
                <a:effectLst/>
              </a:rPr>
              <a:t> </a:t>
            </a:r>
            <a:r>
              <a:rPr lang="en-AU" sz="2400" b="1" dirty="0">
                <a:sym typeface="Wingdings" pitchFamily="2" charset="2"/>
              </a:rPr>
              <a:t>absent</a:t>
            </a:r>
            <a:endParaRPr lang="en-US" sz="2400" b="1" dirty="0"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dirty="0">
                <a:effectLst/>
                <a:sym typeface="Wingdings" pitchFamily="2" charset="2"/>
              </a:rPr>
              <a:t>Being supported in decision-making:</a:t>
            </a:r>
            <a:r>
              <a:rPr lang="en-AU" sz="2400" dirty="0">
                <a:effectLst/>
              </a:rPr>
              <a:t> </a:t>
            </a:r>
            <a:r>
              <a:rPr lang="en-AU" sz="2400" b="1" dirty="0">
                <a:sym typeface="Wingdings" pitchFamily="2" charset="2"/>
              </a:rPr>
              <a:t>absent</a:t>
            </a:r>
            <a:endParaRPr lang="en-US" sz="2400" b="1" dirty="0">
              <a:sym typeface="Wingdings" pitchFamily="2" charset="2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400" b="1" dirty="0">
                <a:effectLst/>
                <a:sym typeface="Wingdings" pitchFamily="2" charset="2"/>
              </a:rPr>
              <a:t>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400" b="1" dirty="0">
                <a:effectLst/>
                <a:sym typeface="Wingdings" pitchFamily="2" charset="2"/>
              </a:rPr>
              <a:t> </a:t>
            </a:r>
            <a:r>
              <a:rPr lang="en-AU" sz="2400" b="1" dirty="0">
                <a:sym typeface="Wingdings" pitchFamily="2" charset="2"/>
              </a:rPr>
              <a:t>High levels of avoidable suffering</a:t>
            </a:r>
            <a:endParaRPr lang="en-US" sz="2400" b="1" dirty="0"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0677"/>
            <a:ext cx="8229600" cy="1143000"/>
          </a:xfrm>
        </p:spPr>
        <p:txBody>
          <a:bodyPr/>
          <a:lstStyle/>
          <a:p>
            <a:r>
              <a:rPr lang="en-AU" b="1" dirty="0">
                <a:effectLst/>
                <a:latin typeface="Gulim" pitchFamily="34" charset="-127"/>
              </a:rPr>
              <a:t>Contextual factors (Nurses</a:t>
            </a:r>
            <a:r>
              <a:rPr lang="en-AU" b="1" dirty="0" smtClean="0">
                <a:effectLst/>
                <a:latin typeface="Gulim" pitchFamily="34" charset="-127"/>
              </a:rPr>
              <a:t>)</a:t>
            </a:r>
            <a:r>
              <a:rPr lang="en-AU" sz="4000" b="1" dirty="0">
                <a:effectLst/>
                <a:latin typeface="Gulim" pitchFamily="34" charset="-127"/>
              </a:rPr>
              <a:t/>
            </a:r>
            <a:br>
              <a:rPr lang="en-AU" sz="4000" b="1" dirty="0">
                <a:effectLst/>
                <a:latin typeface="Gulim" pitchFamily="34" charset="-127"/>
              </a:rPr>
            </a:br>
            <a:endParaRPr lang="en-US" sz="4000" b="1" dirty="0">
              <a:effectLst/>
              <a:latin typeface="Gulim" pitchFamily="34" charset="-127"/>
            </a:endParaRP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AU" sz="2400" dirty="0">
                <a:effectLst/>
              </a:rPr>
              <a:t>Clinical Severity</a:t>
            </a:r>
            <a:r>
              <a:rPr lang="en-AU" sz="2400" dirty="0">
                <a:effectLst/>
                <a:sym typeface="Wingdings" pitchFamily="2" charset="2"/>
              </a:rPr>
              <a:t>:</a:t>
            </a:r>
            <a:r>
              <a:rPr lang="en-AU" sz="2800" dirty="0">
                <a:effectLst/>
              </a:rPr>
              <a:t>  </a:t>
            </a:r>
            <a:r>
              <a:rPr lang="en-AU" sz="2400" b="1" dirty="0">
                <a:effectLst/>
                <a:sym typeface="Wingdings" pitchFamily="2" charset="2"/>
              </a:rPr>
              <a:t>Moderate/ Indeterminate</a:t>
            </a:r>
            <a:endParaRPr lang="en-US" sz="2400" dirty="0">
              <a:effectLst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AU" sz="2400" dirty="0">
                <a:effectLst/>
                <a:sym typeface="Wingdings" pitchFamily="2" charset="2"/>
              </a:rPr>
              <a:t>Perceived prognosis:</a:t>
            </a:r>
            <a:r>
              <a:rPr lang="en-AU" sz="2800" dirty="0">
                <a:effectLst/>
              </a:rPr>
              <a:t> </a:t>
            </a:r>
            <a:r>
              <a:rPr lang="en-AU" sz="2400" b="1" dirty="0">
                <a:effectLst/>
                <a:sym typeface="Wingdings" pitchFamily="2" charset="2"/>
              </a:rPr>
              <a:t>uncertain</a:t>
            </a:r>
            <a:endParaRPr lang="en-US" sz="2400" dirty="0">
              <a:effectLst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AU" sz="2400" dirty="0">
                <a:effectLst/>
                <a:sym typeface="Wingdings" pitchFamily="2" charset="2"/>
              </a:rPr>
              <a:t>Decisional urgency:</a:t>
            </a:r>
            <a:r>
              <a:rPr lang="en-AU" sz="2800" dirty="0">
                <a:effectLst/>
              </a:rPr>
              <a:t>  </a:t>
            </a:r>
            <a:r>
              <a:rPr lang="en-AU" sz="2400" b="1" dirty="0">
                <a:effectLst/>
                <a:sym typeface="Wingdings" pitchFamily="2" charset="2"/>
              </a:rPr>
              <a:t>very high</a:t>
            </a:r>
            <a:endParaRPr lang="en-US" sz="2400" dirty="0">
              <a:effectLst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AU" sz="2400" dirty="0">
                <a:effectLst/>
                <a:sym typeface="Wingdings" pitchFamily="2" charset="2"/>
              </a:rPr>
              <a:t>Medical Decision R/T ELD:</a:t>
            </a:r>
            <a:r>
              <a:rPr lang="en-AU" sz="2400" dirty="0">
                <a:effectLst/>
              </a:rPr>
              <a:t> </a:t>
            </a:r>
            <a:r>
              <a:rPr lang="en-AU" sz="2400" b="1" dirty="0">
                <a:effectLst/>
                <a:sym typeface="Wingdings" pitchFamily="2" charset="2"/>
              </a:rPr>
              <a:t>not discussed or clearly documented</a:t>
            </a:r>
            <a:endParaRPr lang="en-US" sz="2400" dirty="0">
              <a:effectLst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AU" sz="2400" dirty="0">
                <a:effectLst/>
                <a:sym typeface="Wingdings" pitchFamily="2" charset="2"/>
              </a:rPr>
              <a:t>Congruence between DNR and continued ‘High-level’ treatment:</a:t>
            </a:r>
            <a:r>
              <a:rPr lang="en-AU" sz="2800" dirty="0">
                <a:effectLst/>
              </a:rPr>
              <a:t> </a:t>
            </a:r>
            <a:r>
              <a:rPr lang="en-AU" sz="2400" b="1" dirty="0">
                <a:effectLst/>
                <a:sym typeface="Wingdings" pitchFamily="2" charset="2"/>
              </a:rPr>
              <a:t>absent</a:t>
            </a:r>
            <a:endParaRPr lang="en-US" sz="2400" dirty="0">
              <a:effectLst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AU" sz="2400" dirty="0">
                <a:effectLst/>
                <a:sym typeface="Wingdings" pitchFamily="2" charset="2"/>
              </a:rPr>
              <a:t>Relevant and Clear policy R/T DNR: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absent</a:t>
            </a:r>
          </a:p>
          <a:p>
            <a:pPr algn="ctr">
              <a:lnSpc>
                <a:spcPct val="90000"/>
              </a:lnSpc>
              <a:buNone/>
            </a:pPr>
            <a:r>
              <a:rPr lang="en-AU" sz="2800" b="1" dirty="0" smtClean="0">
                <a:sym typeface="Wingdings" pitchFamily="2" charset="2"/>
              </a:rPr>
              <a:t></a:t>
            </a:r>
            <a:endParaRPr lang="en-AU" sz="2800" b="1" dirty="0">
              <a:effectLst/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AU" sz="2800" b="1" dirty="0">
                <a:effectLst/>
                <a:sym typeface="Wingdings" pitchFamily="2" charset="2"/>
              </a:rPr>
              <a:t>Impact negatively on interactive process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</a:rPr>
              <a:t>Process (Nurses) </a:t>
            </a:r>
            <a:r>
              <a:rPr lang="en-AU" dirty="0">
                <a:solidFill>
                  <a:schemeClr val="tx1"/>
                </a:solidFill>
                <a:effectLst/>
              </a:rPr>
              <a:t/>
            </a:r>
            <a:br>
              <a:rPr lang="en-AU" dirty="0">
                <a:solidFill>
                  <a:schemeClr val="tx1"/>
                </a:solidFill>
                <a:effectLst/>
              </a:rPr>
            </a:br>
            <a:r>
              <a:rPr lang="en-US" b="1" dirty="0">
                <a:solidFill>
                  <a:schemeClr val="tx1"/>
                </a:solidFill>
                <a:effectLst/>
              </a:rPr>
              <a:t/>
            </a:r>
            <a:br>
              <a:rPr lang="en-US" b="1" dirty="0">
                <a:solidFill>
                  <a:schemeClr val="tx1"/>
                </a:solidFill>
                <a:effectLst/>
              </a:rPr>
            </a:br>
            <a:endParaRPr 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453072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AU" sz="2400" dirty="0">
                <a:effectLst/>
              </a:rPr>
              <a:t>	</a:t>
            </a:r>
            <a:r>
              <a:rPr lang="en-AU" sz="2800" dirty="0">
                <a:effectLst/>
              </a:rPr>
              <a:t>Decisional Input </a:t>
            </a:r>
            <a:r>
              <a:rPr lang="en-AU" sz="2800" dirty="0">
                <a:effectLst/>
                <a:sym typeface="Wingdings" pitchFamily="2" charset="2"/>
              </a:rPr>
              <a:t>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sym typeface="Wingdings" pitchFamily="2" charset="2"/>
              </a:rPr>
              <a:t>not invited or offered</a:t>
            </a:r>
            <a:endParaRPr lang="en-US" sz="2800" b="1" dirty="0">
              <a:sym typeface="Wingdings" pitchFamily="2" charset="2"/>
            </a:endParaRPr>
          </a:p>
          <a:p>
            <a:pPr algn="ctr">
              <a:buFont typeface="Wingdings" pitchFamily="2" charset="2"/>
              <a:buNone/>
            </a:pPr>
            <a:r>
              <a:rPr lang="en-AU" sz="2800" dirty="0">
                <a:effectLst/>
                <a:sym typeface="Wingdings" pitchFamily="2" charset="2"/>
              </a:rPr>
              <a:t>	Discussing concerns 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sym typeface="Wingdings" pitchFamily="2" charset="2"/>
              </a:rPr>
              <a:t>absent</a:t>
            </a:r>
            <a:endParaRPr lang="en-US" sz="2800" dirty="0">
              <a:sym typeface="Wingdings" pitchFamily="2" charset="2"/>
            </a:endParaRPr>
          </a:p>
          <a:p>
            <a:pPr algn="ctr">
              <a:buFont typeface="Wingdings" pitchFamily="2" charset="2"/>
              <a:buNone/>
            </a:pPr>
            <a:r>
              <a:rPr lang="en-AU" sz="2800" dirty="0">
                <a:effectLst/>
                <a:sym typeface="Wingdings" pitchFamily="2" charset="2"/>
              </a:rPr>
              <a:t>	Family </a:t>
            </a:r>
            <a:r>
              <a:rPr lang="en-AU" sz="2800" dirty="0" err="1">
                <a:effectLst/>
                <a:sym typeface="Wingdings" pitchFamily="2" charset="2"/>
              </a:rPr>
              <a:t>Hostessing</a:t>
            </a:r>
            <a:r>
              <a:rPr lang="en-AU" sz="2800" dirty="0">
                <a:effectLst/>
                <a:sym typeface="Wingdings" pitchFamily="2" charset="2"/>
              </a:rPr>
              <a:t> 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sym typeface="Wingdings" pitchFamily="2" charset="2"/>
              </a:rPr>
              <a:t>absent</a:t>
            </a:r>
            <a:endParaRPr lang="en-US" sz="2800" b="1" dirty="0">
              <a:sym typeface="Wingdings" pitchFamily="2" charset="2"/>
            </a:endParaRPr>
          </a:p>
          <a:p>
            <a:pPr algn="ctr">
              <a:buFont typeface="Wingdings" pitchFamily="2" charset="2"/>
              <a:buNone/>
            </a:pPr>
            <a:r>
              <a:rPr lang="en-AU" sz="2800" dirty="0">
                <a:effectLst/>
                <a:sym typeface="Wingdings" pitchFamily="2" charset="2"/>
              </a:rPr>
              <a:t>	Collegial Support 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sym typeface="Wingdings" pitchFamily="2" charset="2"/>
              </a:rPr>
              <a:t>absent</a:t>
            </a:r>
          </a:p>
          <a:p>
            <a:pPr>
              <a:buFont typeface="Wingdings" pitchFamily="2" charset="2"/>
              <a:buNone/>
            </a:pPr>
            <a:endParaRPr lang="en-AU" sz="2800" b="1" dirty="0">
              <a:solidFill>
                <a:schemeClr val="tx2"/>
              </a:solidFill>
              <a:sym typeface="Wingdings" pitchFamily="2" charset="2"/>
            </a:endParaRPr>
          </a:p>
          <a:p>
            <a:pPr algn="ctr">
              <a:buFont typeface="Wingdings" pitchFamily="2" charset="2"/>
              <a:buNone/>
            </a:pPr>
            <a:r>
              <a:rPr lang="en-AU" sz="2400" b="1" dirty="0">
                <a:effectLst/>
                <a:sym typeface="Wingdings" pitchFamily="2" charset="2"/>
              </a:rPr>
              <a:t></a:t>
            </a:r>
          </a:p>
          <a:p>
            <a:pPr>
              <a:buFont typeface="Wingdings" pitchFamily="2" charset="2"/>
              <a:buNone/>
            </a:pPr>
            <a:endParaRPr lang="en-US" sz="2400" dirty="0">
              <a:effectLst/>
              <a:sym typeface="Wingdings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AU" sz="2400" b="1" dirty="0">
                <a:effectLst/>
                <a:sym typeface="Wingdings" pitchFamily="2" charset="2"/>
              </a:rPr>
              <a:t>			</a:t>
            </a:r>
            <a:r>
              <a:rPr lang="en-AU" sz="2800" b="1" dirty="0">
                <a:sym typeface="Wingdings" pitchFamily="2" charset="2"/>
              </a:rPr>
              <a:t>High levels of avoidable suffering</a:t>
            </a:r>
            <a:endParaRPr lang="en-US" sz="2800" b="1" dirty="0">
              <a:sym typeface="Wingdings" pitchFamily="2" charset="2"/>
            </a:endParaRPr>
          </a:p>
        </p:txBody>
      </p:sp>
      <p:sp>
        <p:nvSpPr>
          <p:cNvPr id="71684" name="Rectangle 4"/>
          <p:cNvSpPr>
            <a:spLocks noChangeArrowheads="1"/>
          </p:cNvSpPr>
          <p:nvPr/>
        </p:nvSpPr>
        <p:spPr bwMode="auto">
          <a:xfrm>
            <a:off x="4479925" y="3232150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endParaRPr lang="en-US" sz="2000" b="1">
              <a:latin typeface="Garamond" pitchFamily="18" charset="0"/>
              <a:sym typeface="Wingdings" pitchFamily="2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4123"/>
            <a:ext cx="8229600" cy="1143000"/>
          </a:xfrm>
        </p:spPr>
        <p:txBody>
          <a:bodyPr/>
          <a:lstStyle/>
          <a:p>
            <a:r>
              <a:rPr lang="en-AU" dirty="0">
                <a:effectLst/>
                <a:latin typeface="Gulim" pitchFamily="34" charset="-127"/>
              </a:rPr>
              <a:t>Contextual factors (Doctors</a:t>
            </a:r>
            <a:r>
              <a:rPr lang="en-AU" dirty="0" smtClean="0">
                <a:effectLst/>
                <a:latin typeface="Gulim" pitchFamily="34" charset="-127"/>
              </a:rPr>
              <a:t>)</a:t>
            </a:r>
            <a:r>
              <a:rPr lang="en-AU" dirty="0">
                <a:effectLst/>
                <a:latin typeface="Gulim" pitchFamily="34" charset="-127"/>
              </a:rPr>
              <a:t/>
            </a:r>
            <a:br>
              <a:rPr lang="en-AU" dirty="0">
                <a:effectLst/>
                <a:latin typeface="Gulim" pitchFamily="34" charset="-127"/>
              </a:rPr>
            </a:br>
            <a:endParaRPr lang="en-US" dirty="0">
              <a:effectLst/>
              <a:latin typeface="Gulim" pitchFamily="34" charset="-127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2400" dirty="0">
                <a:effectLst/>
              </a:rPr>
              <a:t>Clinical Severity</a:t>
            </a:r>
            <a:r>
              <a:rPr lang="en-AU" sz="2400" dirty="0">
                <a:effectLst/>
                <a:sym typeface="Wingdings" pitchFamily="2" charset="2"/>
              </a:rPr>
              <a:t>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Moderate/ indeterminate</a:t>
            </a:r>
            <a:endParaRPr lang="en-US" sz="2800" dirty="0">
              <a:effectLst/>
              <a:sym typeface="Wingdings" pitchFamily="2" charset="2"/>
            </a:endParaRPr>
          </a:p>
          <a:p>
            <a:r>
              <a:rPr lang="en-AU" sz="2400" dirty="0">
                <a:effectLst/>
                <a:sym typeface="Wingdings" pitchFamily="2" charset="2"/>
              </a:rPr>
              <a:t>Perceived prognosis: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Uncertain</a:t>
            </a:r>
            <a:endParaRPr lang="en-US" sz="2800" dirty="0">
              <a:effectLst/>
              <a:sym typeface="Wingdings" pitchFamily="2" charset="2"/>
            </a:endParaRPr>
          </a:p>
          <a:p>
            <a:r>
              <a:rPr lang="en-AU" sz="2400" dirty="0">
                <a:effectLst/>
                <a:sym typeface="Wingdings" pitchFamily="2" charset="2"/>
              </a:rPr>
              <a:t>Decisional urgency: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Very High</a:t>
            </a:r>
            <a:endParaRPr lang="en-US" sz="2800" dirty="0">
              <a:effectLst/>
              <a:sym typeface="Wingdings" pitchFamily="2" charset="2"/>
            </a:endParaRPr>
          </a:p>
          <a:p>
            <a:r>
              <a:rPr lang="en-AU" sz="2400" dirty="0">
                <a:effectLst/>
                <a:sym typeface="Wingdings" pitchFamily="2" charset="2"/>
              </a:rPr>
              <a:t>Clarity of clinical situation: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Obscure</a:t>
            </a:r>
            <a:endParaRPr lang="en-US" sz="2800" dirty="0">
              <a:effectLst/>
              <a:sym typeface="Wingdings" pitchFamily="2" charset="2"/>
            </a:endParaRPr>
          </a:p>
          <a:p>
            <a:r>
              <a:rPr lang="en-AU" sz="2400" dirty="0">
                <a:effectLst/>
                <a:sym typeface="Wingdings" pitchFamily="2" charset="2"/>
              </a:rPr>
              <a:t>Relevant, clear policy R/T to situation: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Absent</a:t>
            </a:r>
          </a:p>
          <a:p>
            <a:pPr algn="ctr">
              <a:buFont typeface="Wingdings" pitchFamily="2" charset="2"/>
              <a:buNone/>
            </a:pPr>
            <a:endParaRPr lang="en-AU" sz="2800" b="1" dirty="0">
              <a:effectLst/>
              <a:sym typeface="Wingdings" pitchFamily="2" charset="2"/>
            </a:endParaRPr>
          </a:p>
          <a:p>
            <a:pPr algn="ctr">
              <a:buFont typeface="Wingdings" pitchFamily="2" charset="2"/>
              <a:buNone/>
            </a:pPr>
            <a:r>
              <a:rPr lang="en-AU" sz="2800" b="1" dirty="0">
                <a:effectLst/>
                <a:sym typeface="Wingdings" pitchFamily="2" charset="2"/>
              </a:rPr>
              <a:t></a:t>
            </a:r>
          </a:p>
          <a:p>
            <a:pPr>
              <a:buFont typeface="Wingdings" pitchFamily="2" charset="2"/>
              <a:buNone/>
            </a:pPr>
            <a:r>
              <a:rPr lang="en-AU" sz="2800" b="1" dirty="0">
                <a:effectLst/>
                <a:sym typeface="Wingdings" pitchFamily="2" charset="2"/>
              </a:rPr>
              <a:t>Impact negatively on interactive process</a:t>
            </a:r>
            <a:endParaRPr lang="en-US" sz="2800" b="1" dirty="0">
              <a:effectLst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19162"/>
          </a:xfrm>
        </p:spPr>
        <p:txBody>
          <a:bodyPr/>
          <a:lstStyle/>
          <a:p>
            <a:r>
              <a:rPr lang="en-AU" dirty="0">
                <a:effectLst/>
                <a:latin typeface="Gulim" pitchFamily="34" charset="-127"/>
              </a:rPr>
              <a:t>Personal factors (Doctors</a:t>
            </a:r>
            <a:r>
              <a:rPr lang="en-AU" dirty="0" smtClean="0">
                <a:effectLst/>
                <a:latin typeface="Gulim" pitchFamily="34" charset="-127"/>
              </a:rPr>
              <a:t>)</a:t>
            </a:r>
            <a:r>
              <a:rPr lang="en-AU" sz="3200" b="1" dirty="0">
                <a:effectLst/>
              </a:rPr>
              <a:t/>
            </a:r>
            <a:br>
              <a:rPr lang="en-AU" sz="3200" b="1" dirty="0">
                <a:effectLst/>
              </a:rPr>
            </a:br>
            <a:endParaRPr lang="en-US" sz="3200" b="1" dirty="0">
              <a:effectLst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9244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2800" dirty="0">
              <a:effectLst/>
            </a:endParaRPr>
          </a:p>
          <a:p>
            <a:pPr>
              <a:lnSpc>
                <a:spcPct val="80000"/>
              </a:lnSpc>
            </a:pPr>
            <a:r>
              <a:rPr lang="en-AU" sz="2400" dirty="0">
                <a:effectLst/>
              </a:rPr>
              <a:t>Level of seniority</a:t>
            </a:r>
            <a:r>
              <a:rPr lang="en-AU" sz="2400" dirty="0">
                <a:effectLst/>
                <a:sym typeface="Wingdings" pitchFamily="2" charset="2"/>
              </a:rPr>
              <a:t>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Low</a:t>
            </a:r>
            <a:endParaRPr lang="en-US" sz="2800" dirty="0">
              <a:effectLst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400" dirty="0">
                <a:effectLst/>
                <a:sym typeface="Wingdings" pitchFamily="2" charset="2"/>
              </a:rPr>
              <a:t>Personal  Responsibility: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High</a:t>
            </a:r>
            <a:endParaRPr lang="en-US" sz="2800" dirty="0">
              <a:effectLst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400" dirty="0">
                <a:effectLst/>
                <a:sym typeface="Wingdings" pitchFamily="2" charset="2"/>
              </a:rPr>
              <a:t>Medical fear: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High</a:t>
            </a:r>
            <a:endParaRPr lang="en-US" sz="2800" dirty="0">
              <a:effectLst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400" dirty="0">
                <a:effectLst/>
                <a:sym typeface="Wingdings" pitchFamily="2" charset="2"/>
              </a:rPr>
              <a:t>Internal conflict: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High</a:t>
            </a:r>
            <a:endParaRPr lang="en-US" sz="2800" dirty="0">
              <a:effectLst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400" dirty="0">
                <a:effectLst/>
                <a:sym typeface="Wingdings" pitchFamily="2" charset="2"/>
              </a:rPr>
              <a:t>Values congruence: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Low</a:t>
            </a:r>
            <a:endParaRPr lang="en-US" sz="2800" dirty="0">
              <a:effectLst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400" dirty="0">
                <a:effectLst/>
                <a:sym typeface="Wingdings" pitchFamily="2" charset="2"/>
              </a:rPr>
              <a:t>Commitment to consensus building: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Absent</a:t>
            </a:r>
            <a:endParaRPr lang="en-US" sz="2800" dirty="0">
              <a:effectLst/>
              <a:sym typeface="Wingdings" pitchFamily="2" charset="2"/>
            </a:endParaRPr>
          </a:p>
          <a:p>
            <a:pPr>
              <a:lnSpc>
                <a:spcPct val="80000"/>
              </a:lnSpc>
            </a:pPr>
            <a:r>
              <a:rPr lang="en-AU" sz="2400" dirty="0">
                <a:effectLst/>
                <a:sym typeface="Wingdings" pitchFamily="2" charset="2"/>
              </a:rPr>
              <a:t>Commitment to collegial reciprocity:</a:t>
            </a:r>
            <a:r>
              <a:rPr lang="en-AU" sz="2800" dirty="0">
                <a:effectLst/>
              </a:rPr>
              <a:t> </a:t>
            </a:r>
            <a:r>
              <a:rPr lang="en-AU" sz="2800" b="1" dirty="0">
                <a:effectLst/>
                <a:sym typeface="Wingdings" pitchFamily="2" charset="2"/>
              </a:rPr>
              <a:t>Absent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AU" sz="2800" b="1" dirty="0">
              <a:effectLst/>
              <a:sym typeface="Wingdings" pitchFamily="2" charset="2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AU" sz="2800" b="1" dirty="0">
                <a:effectLst/>
                <a:sym typeface="Wingdings" pitchFamily="2" charset="2"/>
              </a:rPr>
              <a:t>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AU" sz="2800" b="1" dirty="0">
                <a:effectLst/>
                <a:sym typeface="Wingdings" pitchFamily="2" charset="2"/>
              </a:rPr>
              <a:t>Impact negatively on interactive process</a:t>
            </a:r>
            <a:endParaRPr lang="en-US" sz="2800" b="1" dirty="0">
              <a:effectLst/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Gulim" pitchFamily="34" charset="-127"/>
              </a:rPr>
              <a:t>Process (Doctors)</a:t>
            </a:r>
            <a:endParaRPr lang="en-US" dirty="0">
              <a:latin typeface="Gulim" pitchFamily="34" charset="-127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530725"/>
          </a:xfrm>
        </p:spPr>
        <p:txBody>
          <a:bodyPr/>
          <a:lstStyle/>
          <a:p>
            <a:r>
              <a:rPr lang="en-AU" sz="2400" dirty="0"/>
              <a:t>Interactional engagement</a:t>
            </a:r>
            <a:r>
              <a:rPr lang="en-AU" sz="2400" dirty="0">
                <a:sym typeface="Wingdings" pitchFamily="2" charset="2"/>
              </a:rPr>
              <a:t>:</a:t>
            </a:r>
            <a:r>
              <a:rPr lang="en-AU" sz="2800" dirty="0"/>
              <a:t>  </a:t>
            </a:r>
            <a:r>
              <a:rPr lang="en-AU" sz="2800" b="1" dirty="0"/>
              <a:t>Low/ Absent</a:t>
            </a:r>
          </a:p>
          <a:p>
            <a:r>
              <a:rPr lang="en-AU" sz="2400" dirty="0"/>
              <a:t>Quality of interaction</a:t>
            </a:r>
            <a:r>
              <a:rPr lang="en-AU" sz="2400" dirty="0">
                <a:sym typeface="Wingdings" pitchFamily="2" charset="2"/>
              </a:rPr>
              <a:t>:</a:t>
            </a:r>
            <a:r>
              <a:rPr lang="en-AU" sz="2800" dirty="0"/>
              <a:t> </a:t>
            </a:r>
            <a:r>
              <a:rPr lang="en-AU" sz="2800" b="1" dirty="0"/>
              <a:t>Very poor</a:t>
            </a:r>
          </a:p>
          <a:p>
            <a:r>
              <a:rPr lang="en-AU" sz="2400" dirty="0"/>
              <a:t>Active agency</a:t>
            </a:r>
            <a:r>
              <a:rPr lang="en-AU" sz="2400" dirty="0">
                <a:sym typeface="Wingdings" pitchFamily="2" charset="2"/>
              </a:rPr>
              <a:t>:</a:t>
            </a:r>
            <a:r>
              <a:rPr lang="en-AU" sz="2800" dirty="0"/>
              <a:t> </a:t>
            </a:r>
            <a:r>
              <a:rPr lang="en-AU" sz="2800" b="1" dirty="0"/>
              <a:t>Very high</a:t>
            </a:r>
          </a:p>
          <a:p>
            <a:r>
              <a:rPr lang="en-AU" sz="2400" dirty="0"/>
              <a:t>Shared decision-making</a:t>
            </a:r>
            <a:r>
              <a:rPr lang="en-AU" sz="2400" dirty="0">
                <a:sym typeface="Wingdings" pitchFamily="2" charset="2"/>
              </a:rPr>
              <a:t>:</a:t>
            </a:r>
            <a:r>
              <a:rPr lang="en-AU" sz="2800" dirty="0"/>
              <a:t> </a:t>
            </a:r>
            <a:r>
              <a:rPr lang="en-AU" sz="2800" b="1" dirty="0"/>
              <a:t>Absent</a:t>
            </a:r>
          </a:p>
          <a:p>
            <a:r>
              <a:rPr lang="en-AU" sz="2400" dirty="0"/>
              <a:t>Collegial support</a:t>
            </a:r>
            <a:r>
              <a:rPr lang="en-AU" sz="2400" dirty="0">
                <a:sym typeface="Wingdings" pitchFamily="2" charset="2"/>
              </a:rPr>
              <a:t>:</a:t>
            </a:r>
            <a:r>
              <a:rPr lang="en-AU" sz="2800" dirty="0"/>
              <a:t>  </a:t>
            </a:r>
            <a:r>
              <a:rPr lang="en-AU" sz="2800" b="1" dirty="0"/>
              <a:t>Absent</a:t>
            </a:r>
            <a:r>
              <a:rPr lang="en-AU" sz="2800" dirty="0"/>
              <a:t> </a:t>
            </a:r>
          </a:p>
          <a:p>
            <a:r>
              <a:rPr lang="en-AU" sz="2400" dirty="0"/>
              <a:t>Opportunity to debrief</a:t>
            </a:r>
            <a:r>
              <a:rPr lang="en-AU" sz="2400" dirty="0">
                <a:sym typeface="Wingdings" pitchFamily="2" charset="2"/>
              </a:rPr>
              <a:t>:</a:t>
            </a:r>
            <a:r>
              <a:rPr lang="en-AU" sz="2800" dirty="0"/>
              <a:t> </a:t>
            </a:r>
            <a:r>
              <a:rPr lang="en-AU" sz="2800" b="1" dirty="0"/>
              <a:t>Absent</a:t>
            </a:r>
          </a:p>
          <a:p>
            <a:pPr algn="ctr">
              <a:buFont typeface="Wingdings" pitchFamily="2" charset="2"/>
              <a:buNone/>
            </a:pPr>
            <a:r>
              <a:rPr lang="en-AU" sz="2800" b="1" dirty="0">
                <a:sym typeface="Wingdings" pitchFamily="2" charset="2"/>
              </a:rPr>
              <a:t></a:t>
            </a:r>
          </a:p>
          <a:p>
            <a:pPr algn="ctr">
              <a:buFont typeface="Wingdings" pitchFamily="2" charset="2"/>
              <a:buNone/>
            </a:pPr>
            <a:r>
              <a:rPr lang="en-AU" sz="2800" b="1" dirty="0"/>
              <a:t>High levels of avoidable suffering</a:t>
            </a:r>
            <a:endParaRPr lang="en-US" sz="28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Deborah Sundin-Huard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04D18-ABD9-463F-9044-39E7490966F4}" type="slidenum">
              <a:rPr lang="en-AU"/>
              <a:pPr>
                <a:defRPr/>
              </a:pPr>
              <a:t>19</a:t>
            </a:fld>
            <a:endParaRPr lang="en-A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Gulim" pitchFamily="34" charset="-127"/>
                <a:ea typeface="Gulim" pitchFamily="34" charset="-127"/>
              </a:rPr>
              <a:t>Family members</a:t>
            </a:r>
            <a:endParaRPr lang="en-AU" dirty="0" smtClean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Tendency for family members to  be: </a:t>
            </a:r>
          </a:p>
          <a:p>
            <a:pPr eaLnBrk="1" hangingPunct="1">
              <a:defRPr/>
            </a:pPr>
            <a:r>
              <a:rPr lang="en-US" dirty="0" smtClean="0"/>
              <a:t>‘overwhelmed’ by the trajectory of their loved one’s illness and the need for decision-making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dirty="0" smtClean="0"/>
              <a:t>	and yet to be sure</a:t>
            </a:r>
          </a:p>
          <a:p>
            <a:pPr eaLnBrk="1" hangingPunct="1">
              <a:defRPr/>
            </a:pPr>
            <a:r>
              <a:rPr lang="en-US" dirty="0" smtClean="0"/>
              <a:t>of “what their loved ones would have wanted” 		</a:t>
            </a:r>
            <a:endParaRPr lang="en-A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 smtClean="0">
                <a:latin typeface="Gulim" pitchFamily="34" charset="-127"/>
              </a:rPr>
              <a:t>End-of-life Decision-making in Critical Care:</a:t>
            </a:r>
            <a:endParaRPr lang="en-AU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sz="2800" b="1" dirty="0" smtClean="0">
                <a:latin typeface="Gulim" pitchFamily="34" charset="-127"/>
              </a:rPr>
              <a:t>Minimising the suffering</a:t>
            </a:r>
          </a:p>
          <a:p>
            <a:r>
              <a:rPr lang="en-AU" sz="2800" dirty="0" smtClean="0"/>
              <a:t>Deborah Sundin</a:t>
            </a:r>
          </a:p>
          <a:p>
            <a:r>
              <a:rPr lang="en-AU" sz="2800" dirty="0" smtClean="0"/>
              <a:t>School of Nursing and Midwifery</a:t>
            </a:r>
            <a:endParaRPr lang="en-A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Deborah Sundin-Huard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1676D-13A9-4570-A4C8-4BC124C5ACF4}" type="slidenum">
              <a:rPr lang="en-AU"/>
              <a:pPr>
                <a:defRPr/>
              </a:pPr>
              <a:t>20</a:t>
            </a:fld>
            <a:endParaRPr lang="en-AU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Gulim" pitchFamily="34" charset="-127"/>
                <a:ea typeface="Gulim" pitchFamily="34" charset="-127"/>
              </a:rPr>
              <a:t>Nurses</a:t>
            </a:r>
            <a:endParaRPr lang="en-AU" dirty="0" smtClean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Need to be</a:t>
            </a:r>
            <a:r>
              <a:rPr lang="en-US" sz="2800" dirty="0" smtClean="0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	 Included</a:t>
            </a:r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US" sz="3200" dirty="0" smtClean="0"/>
              <a:t>Respected/ considered</a:t>
            </a:r>
          </a:p>
          <a:p>
            <a:pPr lvl="2" eaLnBrk="1" hangingPunct="1">
              <a:buFont typeface="Wingdings" pitchFamily="2" charset="2"/>
              <a:buNone/>
              <a:defRPr/>
            </a:pPr>
            <a:r>
              <a:rPr lang="en-US" sz="2800" dirty="0" smtClean="0"/>
              <a:t>In the decision-making process</a:t>
            </a:r>
            <a:r>
              <a:rPr lang="en-US" sz="2000" dirty="0" smtClean="0"/>
              <a:t>:</a:t>
            </a:r>
          </a:p>
          <a:p>
            <a:pPr lvl="2" eaLnBrk="1" hangingPunct="1">
              <a:buFont typeface="Wingdings" pitchFamily="2" charset="2"/>
              <a:buNone/>
              <a:defRPr/>
            </a:pPr>
            <a:endParaRPr lang="en-US" sz="2000" dirty="0" smtClean="0"/>
          </a:p>
          <a:p>
            <a:pPr lvl="2" eaLnBrk="1" hangingPunct="1">
              <a:buFont typeface="Wingdings" pitchFamily="2" charset="2"/>
              <a:buNone/>
              <a:defRPr/>
            </a:pPr>
            <a:endParaRPr lang="en-US" b="1" dirty="0" smtClean="0">
              <a:latin typeface="Arial" charset="0"/>
              <a:cs typeface="Times New Roman" charset="0"/>
            </a:endParaRPr>
          </a:p>
          <a:p>
            <a:pPr eaLnBrk="1" hangingPunct="1">
              <a:defRPr/>
            </a:pPr>
            <a:endParaRPr lang="en-A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Deborah Sundin-Huard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52677A-D8C5-4301-BD92-22A784A422D7}" type="slidenum">
              <a:rPr lang="en-AU"/>
              <a:pPr>
                <a:defRPr/>
              </a:pPr>
              <a:t>21</a:t>
            </a:fld>
            <a:endParaRPr lang="en-AU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Gulim" pitchFamily="34" charset="-127"/>
                <a:ea typeface="Gulim" pitchFamily="34" charset="-127"/>
              </a:rPr>
              <a:t>Doctors</a:t>
            </a:r>
            <a:r>
              <a:rPr lang="en-US" dirty="0" smtClean="0"/>
              <a:t> </a:t>
            </a:r>
            <a:endParaRPr lang="en-AU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057400"/>
            <a:ext cx="7772400" cy="48006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  <a:defRPr/>
            </a:pPr>
            <a:r>
              <a:rPr lang="en-AU" sz="3200" dirty="0" smtClean="0">
                <a:cs typeface="Times New Roman" charset="0"/>
              </a:rPr>
              <a:t>Burden of Responsibility</a:t>
            </a:r>
            <a:r>
              <a:rPr lang="en-AU" dirty="0" smtClean="0">
                <a:cs typeface="Times New Roman" charset="0"/>
              </a:rPr>
              <a:t>: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AU" dirty="0" smtClean="0">
              <a:cs typeface="Times New Roman" charset="0"/>
            </a:endParaRPr>
          </a:p>
          <a:p>
            <a:pPr lvl="1" eaLnBrk="1" hangingPunct="1">
              <a:defRPr/>
            </a:pPr>
            <a:r>
              <a:rPr lang="en-AU" dirty="0" smtClean="0">
                <a:cs typeface="Times New Roman" charset="0"/>
              </a:rPr>
              <a:t>But, I’ve still got to make my peace with my maker eventually.  No one talks to us about it, ever.  We get zero debriefing…That’s what I want, someone who understands, someone I can talk to.</a:t>
            </a:r>
            <a:endParaRPr lang="en-US" dirty="0" smtClean="0"/>
          </a:p>
          <a:p>
            <a:pPr eaLnBrk="1" hangingPunct="1">
              <a:defRPr/>
            </a:pPr>
            <a:endParaRPr lang="en-AU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Deborah Sundin-Huard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E64069-7F25-4905-BAC8-A44E37910477}" type="slidenum">
              <a:rPr lang="en-AU"/>
              <a:pPr>
                <a:defRPr/>
              </a:pPr>
              <a:t>22</a:t>
            </a:fld>
            <a:endParaRPr lang="en-AU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And yet</a:t>
            </a:r>
            <a:endParaRPr lang="en-AU" smtClean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Communication/ sharing of information</a:t>
            </a:r>
          </a:p>
          <a:p>
            <a:pPr lvl="1" eaLnBrk="1" hangingPunct="1">
              <a:defRPr/>
            </a:pPr>
            <a:r>
              <a:rPr lang="en-AU" smtClean="0"/>
              <a:t>Nurse – Doctor</a:t>
            </a:r>
          </a:p>
          <a:p>
            <a:pPr lvl="1" eaLnBrk="1" hangingPunct="1">
              <a:defRPr/>
            </a:pPr>
            <a:r>
              <a:rPr lang="en-AU" smtClean="0"/>
              <a:t>Nurse – Relative</a:t>
            </a:r>
          </a:p>
          <a:p>
            <a:pPr lvl="1" eaLnBrk="1" hangingPunct="1">
              <a:defRPr/>
            </a:pPr>
            <a:r>
              <a:rPr lang="en-AU" smtClean="0"/>
              <a:t>Doctor –Relative</a:t>
            </a:r>
          </a:p>
          <a:p>
            <a:pPr lvl="1" eaLnBrk="1" hangingPunct="1">
              <a:buFont typeface="Wingdings" pitchFamily="2" charset="2"/>
              <a:buNone/>
              <a:defRPr/>
            </a:pPr>
            <a:endParaRPr lang="en-AU" smtClean="0"/>
          </a:p>
          <a:p>
            <a:pPr lvl="1" eaLnBrk="1" hangingPunct="1">
              <a:buFont typeface="Wingdings" pitchFamily="2" charset="2"/>
              <a:buNone/>
              <a:defRPr/>
            </a:pPr>
            <a:r>
              <a:rPr lang="en-AU" smtClean="0"/>
              <a:t>Was sparse, and sometimes lacking in ‘tact’.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3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Deborah Sundin-Huard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102DE-F247-4F19-B80C-C5A3642B74AF}" type="slidenum">
              <a:rPr lang="en-AU"/>
              <a:pPr>
                <a:defRPr/>
              </a:pPr>
              <a:t>23</a:t>
            </a:fld>
            <a:endParaRPr lang="en-AU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Nurse-Doctor</a:t>
            </a:r>
            <a:endParaRPr lang="en-AU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mtClean="0">
                <a:cs typeface="Times New Roman" charset="0"/>
              </a:rPr>
              <a:t>So I was basically saying, "You're going to have to make a decision - are you going to let this lady go peacefully with her family there - which is important to them -</a:t>
            </a:r>
            <a:r>
              <a:rPr lang="en-AU" b="1" smtClean="0">
                <a:cs typeface="Times New Roman" charset="0"/>
              </a:rPr>
              <a:t> </a:t>
            </a:r>
            <a:r>
              <a:rPr lang="en-AU" smtClean="0">
                <a:cs typeface="Times New Roman" charset="0"/>
              </a:rPr>
              <a:t>or are you going to invade her body with all the things that you do?"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autoUpdateAnimBg="0"/>
      <p:bldP spid="4096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AU"/>
              <a:t>Deborah Sundin-Huard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40A0CC-8DED-4D65-9FA8-8453F106D7B1}" type="slidenum">
              <a:rPr lang="en-AU"/>
              <a:pPr>
                <a:defRPr/>
              </a:pPr>
              <a:t>24</a:t>
            </a:fld>
            <a:endParaRPr lang="en-AU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Doctor-Relative</a:t>
            </a:r>
            <a:endParaRPr lang="en-AU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4384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AU" dirty="0" smtClean="0">
                <a:cs typeface="Times New Roman" charset="0"/>
              </a:rPr>
              <a:t> Then this other </a:t>
            </a:r>
            <a:r>
              <a:rPr lang="en-AU" dirty="0" err="1" smtClean="0">
                <a:cs typeface="Times New Roman" charset="0"/>
              </a:rPr>
              <a:t>Neuro</a:t>
            </a:r>
            <a:r>
              <a:rPr lang="en-AU" dirty="0" smtClean="0">
                <a:cs typeface="Times New Roman" charset="0"/>
              </a:rPr>
              <a:t> guy came in and did obviously the same tests but he said, “I’m sorry he’s failed the exams - at this stage he’s brain dead.”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 autoUpdateAnimBg="0"/>
      <p:bldP spid="41987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800" dirty="0" smtClean="0"/>
              <a:t>the current practices related to end-of-life decision making in the critical care environment produces avoidable and unnecessary suffering for patients and families, nurses and doctors AND</a:t>
            </a:r>
          </a:p>
          <a:p>
            <a:pPr>
              <a:buNone/>
            </a:pPr>
            <a:endParaRPr lang="en-AU" sz="2800" dirty="0" smtClean="0"/>
          </a:p>
          <a:p>
            <a:r>
              <a:rPr lang="en-AU" sz="2800" dirty="0" smtClean="0"/>
              <a:t>that the amelioration of avoidable suffering in the critical care environment related to end-of-life decision-making requires policy and procedural changes at the organisational level</a:t>
            </a:r>
          </a:p>
          <a:p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latin typeface="Gulim" pitchFamily="34" charset="-127"/>
              </a:rPr>
              <a:t>Model</a:t>
            </a:r>
            <a:endParaRPr lang="en-US">
              <a:latin typeface="Gulim" pitchFamily="34" charset="-127"/>
            </a:endParaRPr>
          </a:p>
        </p:txBody>
      </p:sp>
      <p:pic>
        <p:nvPicPr>
          <p:cNvPr id="778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1268413"/>
            <a:ext cx="5472113" cy="4435475"/>
          </a:xfrm>
          <a:noFill/>
          <a:ln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2852738"/>
            <a:ext cx="4392612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9" name="Rectangle 11"/>
          <p:cNvSpPr>
            <a:spLocks noChangeArrowheads="1"/>
          </p:cNvSpPr>
          <p:nvPr/>
        </p:nvSpPr>
        <p:spPr bwMode="auto">
          <a:xfrm>
            <a:off x="3851275" y="188913"/>
            <a:ext cx="5041900" cy="32845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9101" name="Text Box 13"/>
          <p:cNvSpPr txBox="1">
            <a:spLocks noChangeArrowheads="1"/>
          </p:cNvSpPr>
          <p:nvPr/>
        </p:nvSpPr>
        <p:spPr bwMode="auto">
          <a:xfrm>
            <a:off x="3924300" y="404813"/>
            <a:ext cx="4887913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All relatives should be Oriented to ICU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Should not wait more that 10 mins for initial </a:t>
            </a:r>
          </a:p>
          <a:p>
            <a:r>
              <a:rPr lang="en-AU">
                <a:solidFill>
                  <a:schemeClr val="bg2"/>
                </a:solidFill>
              </a:rPr>
              <a:t>contact with clinical staff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Family &amp; all clinical staff significantly</a:t>
            </a:r>
          </a:p>
          <a:p>
            <a:r>
              <a:rPr lang="en-AU">
                <a:solidFill>
                  <a:schemeClr val="bg2"/>
                </a:solidFill>
              </a:rPr>
              <a:t> involved should be invited to participate in </a:t>
            </a:r>
          </a:p>
          <a:p>
            <a:r>
              <a:rPr lang="en-AU">
                <a:solidFill>
                  <a:schemeClr val="bg2"/>
                </a:solidFill>
              </a:rPr>
              <a:t>ELD-making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regular ‘sit down’ case discussions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All ELD’s should be clearly documented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Ditto DNRs</a:t>
            </a:r>
          </a:p>
          <a:p>
            <a:endParaRPr lang="en-A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141663"/>
            <a:ext cx="4321175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68313" y="333375"/>
            <a:ext cx="5256212" cy="34575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0119" name="Text Box 7"/>
          <p:cNvSpPr txBox="1">
            <a:spLocks noChangeArrowheads="1"/>
          </p:cNvSpPr>
          <p:nvPr/>
        </p:nvSpPr>
        <p:spPr bwMode="auto">
          <a:xfrm>
            <a:off x="468313" y="333375"/>
            <a:ext cx="5265737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Private dedicated rooms 	- waiting/ resting</a:t>
            </a:r>
          </a:p>
          <a:p>
            <a:pPr marL="179388" lvl="1"/>
            <a:r>
              <a:rPr lang="en-AU">
                <a:solidFill>
                  <a:schemeClr val="bg2"/>
                </a:solidFill>
              </a:rPr>
              <a:t>			- discussions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Liaison nurse/s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Formal debriefing structure for clinical staff 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‘Organisational structure’ flow chart : for</a:t>
            </a:r>
          </a:p>
          <a:p>
            <a:r>
              <a:rPr lang="en-AU">
                <a:solidFill>
                  <a:schemeClr val="bg2"/>
                </a:solidFill>
              </a:rPr>
              <a:t>referral options when concerned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Once documented DNR </a:t>
            </a:r>
            <a:r>
              <a:rPr lang="en-AU">
                <a:solidFill>
                  <a:schemeClr val="bg2"/>
                </a:solidFill>
                <a:latin typeface="Garamond" pitchFamily="18" charset="0"/>
              </a:rPr>
              <a:t>→ </a:t>
            </a:r>
            <a:r>
              <a:rPr lang="en-AU">
                <a:solidFill>
                  <a:schemeClr val="bg2"/>
                </a:solidFill>
              </a:rPr>
              <a:t>move to private room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Policy support for debriefing &amp; ‘sit down’ </a:t>
            </a:r>
          </a:p>
          <a:p>
            <a:r>
              <a:rPr lang="en-AU">
                <a:solidFill>
                  <a:schemeClr val="bg2"/>
                </a:solidFill>
              </a:rPr>
              <a:t>Discussions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Clearly documented clinical &amp; procedural policies</a:t>
            </a:r>
          </a:p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Minister of religion/ pastoral care be present </a:t>
            </a:r>
          </a:p>
          <a:p>
            <a:r>
              <a:rPr lang="en-AU">
                <a:solidFill>
                  <a:schemeClr val="bg2"/>
                </a:solidFill>
              </a:rPr>
              <a:t>during withdrawal of care</a:t>
            </a:r>
          </a:p>
          <a:p>
            <a:pPr marL="717550" lvl="4"/>
            <a:r>
              <a:rPr lang="en-AU"/>
              <a:t>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4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7900" y="260350"/>
            <a:ext cx="3960813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250825" y="3213100"/>
            <a:ext cx="6048375" cy="29527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323850" y="3429000"/>
            <a:ext cx="6078538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Education in inter &amp; intra personal communication </a:t>
            </a:r>
          </a:p>
          <a:p>
            <a:r>
              <a:rPr lang="en-AU">
                <a:solidFill>
                  <a:schemeClr val="bg2"/>
                </a:solidFill>
              </a:rPr>
              <a:t>at undergrad &amp; post grad levels of health professionals’ </a:t>
            </a:r>
          </a:p>
          <a:p>
            <a:r>
              <a:rPr lang="en-AU">
                <a:solidFill>
                  <a:schemeClr val="bg2"/>
                </a:solidFill>
              </a:rPr>
              <a:t>Curricula</a:t>
            </a:r>
          </a:p>
          <a:p>
            <a:endParaRPr lang="en-AU">
              <a:solidFill>
                <a:schemeClr val="bg2"/>
              </a:solidFill>
            </a:endParaRPr>
          </a:p>
          <a:p>
            <a:pPr lvl="1"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Incorporating learning experiences (scenario </a:t>
            </a:r>
          </a:p>
          <a:p>
            <a:pPr lvl="1"/>
            <a:r>
              <a:rPr lang="en-AU">
                <a:solidFill>
                  <a:schemeClr val="bg2"/>
                </a:solidFill>
              </a:rPr>
              <a:t>– driven) R/T ELD’s and giving bad news</a:t>
            </a:r>
          </a:p>
          <a:p>
            <a:pPr lvl="1"/>
            <a:endParaRPr lang="en-AU">
              <a:solidFill>
                <a:schemeClr val="bg2"/>
              </a:solidFill>
            </a:endParaRPr>
          </a:p>
          <a:p>
            <a:pPr lvl="1">
              <a:buFontTx/>
              <a:buChar char="•"/>
            </a:pPr>
            <a:r>
              <a:rPr lang="en-AU">
                <a:solidFill>
                  <a:schemeClr val="bg2"/>
                </a:solidFill>
              </a:rPr>
              <a:t> All CC staff should be workshopped through </a:t>
            </a:r>
          </a:p>
          <a:p>
            <a:pPr lvl="1"/>
            <a:r>
              <a:rPr lang="en-AU">
                <a:solidFill>
                  <a:schemeClr val="bg2"/>
                </a:solidFill>
              </a:rPr>
              <a:t>ELD scenarios at orientation and throughout the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</a:rPr>
              <a:t>Background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</a:rPr>
              <a:t>History &amp; the problem</a:t>
            </a:r>
          </a:p>
          <a:p>
            <a:r>
              <a:rPr lang="en-AU" dirty="0" smtClean="0">
                <a:latin typeface="Gulim" pitchFamily="34" charset="-127"/>
              </a:rPr>
              <a:t>Aim</a:t>
            </a:r>
          </a:p>
          <a:p>
            <a:pPr lvl="1"/>
            <a:r>
              <a:rPr lang="en-US" dirty="0" smtClean="0">
                <a:latin typeface="Gulim" pitchFamily="34" charset="-127"/>
              </a:rPr>
              <a:t>Investigate interactions around end-of-life (ELD) making in Critical Care with a view to developing strategies which minimize the associated </a:t>
            </a:r>
            <a:r>
              <a:rPr lang="en-US" u="sng" dirty="0" smtClean="0">
                <a:latin typeface="Gulim" pitchFamily="34" charset="-127"/>
              </a:rPr>
              <a:t>avoidable</a:t>
            </a:r>
            <a:r>
              <a:rPr lang="en-US" dirty="0" smtClean="0">
                <a:latin typeface="Gulim" pitchFamily="34" charset="-127"/>
              </a:rPr>
              <a:t> suffering for the decision-makers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1989138"/>
            <a:ext cx="8229600" cy="1143000"/>
          </a:xfrm>
        </p:spPr>
        <p:txBody>
          <a:bodyPr/>
          <a:lstStyle/>
          <a:p>
            <a:r>
              <a:rPr lang="en-AU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8145" y="1068779"/>
            <a:ext cx="767146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Denzin</a:t>
            </a:r>
            <a:r>
              <a:rPr lang="en-US" sz="1600" dirty="0" smtClean="0"/>
              <a:t>, N., </a:t>
            </a:r>
            <a:r>
              <a:rPr lang="en-US" sz="1600" i="1" dirty="0" smtClean="0"/>
              <a:t>Ethnography</a:t>
            </a:r>
            <a:r>
              <a:rPr lang="en-US" sz="1600" dirty="0" smtClean="0"/>
              <a:t>. 1992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Denzin, N., </a:t>
            </a:r>
            <a:r>
              <a:rPr lang="en-US" sz="1600" i="1" dirty="0" smtClean="0"/>
              <a:t>Interpretive </a:t>
            </a:r>
            <a:r>
              <a:rPr lang="en-US" sz="1600" i="1" dirty="0" smtClean="0"/>
              <a:t>Ethnography</a:t>
            </a:r>
            <a:r>
              <a:rPr lang="en-US" sz="1600" dirty="0" smtClean="0"/>
              <a:t>. 1997, Thousand </a:t>
            </a:r>
            <a:r>
              <a:rPr lang="en-US" sz="1600" dirty="0" smtClean="0"/>
              <a:t>Oaks</a:t>
            </a:r>
            <a:r>
              <a:rPr lang="en-US" sz="1600" dirty="0" smtClean="0"/>
              <a:t>: </a:t>
            </a:r>
            <a:r>
              <a:rPr lang="en-US" sz="1600" dirty="0" smtClean="0"/>
              <a:t>Sage</a:t>
            </a:r>
            <a:r>
              <a:rPr lang="en-US" sz="1600" dirty="0" smtClean="0"/>
              <a:t>. 323</a:t>
            </a:r>
            <a:r>
              <a:rPr lang="en-US" sz="1600" dirty="0" smtClean="0"/>
              <a:t>.</a:t>
            </a:r>
          </a:p>
          <a:p>
            <a:r>
              <a:rPr lang="en-AU" sz="1600" dirty="0" err="1" smtClean="0"/>
              <a:t>Hauerwaus</a:t>
            </a:r>
            <a:r>
              <a:rPr lang="en-AU" sz="1600" dirty="0" smtClean="0"/>
              <a:t>, S. (1979). Reflections on suffering, death and </a:t>
            </a:r>
            <a:r>
              <a:rPr lang="en-AU" sz="1600" dirty="0" smtClean="0"/>
              <a:t>medicine</a:t>
            </a:r>
            <a:r>
              <a:rPr lang="en-AU" sz="1600" dirty="0" smtClean="0"/>
              <a:t>. Ethics in </a:t>
            </a:r>
            <a:r>
              <a:rPr lang="en-AU" sz="1600" dirty="0" smtClean="0"/>
              <a:t>	Science </a:t>
            </a:r>
            <a:r>
              <a:rPr lang="en-AU" sz="1600" dirty="0" smtClean="0"/>
              <a:t>and Medicine, 6, 229- 237. </a:t>
            </a:r>
          </a:p>
          <a:p>
            <a:r>
              <a:rPr lang="en-US" sz="1600" dirty="0" err="1" smtClean="0"/>
              <a:t>Kincheloe</a:t>
            </a:r>
            <a:r>
              <a:rPr lang="en-US" sz="1600" dirty="0" smtClean="0"/>
              <a:t>, J.L. and P.L. McLaren, </a:t>
            </a:r>
            <a:r>
              <a:rPr lang="en-US" sz="1600" i="1" dirty="0" smtClean="0"/>
              <a:t>Rethinking critical theory </a:t>
            </a:r>
            <a:r>
              <a:rPr lang="en-US" sz="1600" i="1" dirty="0" smtClean="0"/>
              <a:t>and qualitative 	research</a:t>
            </a:r>
            <a:r>
              <a:rPr lang="en-US" sz="1600" dirty="0" smtClean="0"/>
              <a:t>, in </a:t>
            </a:r>
            <a:r>
              <a:rPr lang="en-US" sz="1600" i="1" dirty="0" smtClean="0"/>
              <a:t>Handbook of qualitative research</a:t>
            </a:r>
            <a:r>
              <a:rPr lang="en-US" sz="1600" dirty="0" smtClean="0"/>
              <a:t>, D.N. K </a:t>
            </a:r>
            <a:r>
              <a:rPr lang="en-US" sz="1600" smtClean="0"/>
              <a:t>and </a:t>
            </a:r>
            <a:r>
              <a:rPr lang="en-US" sz="1600" smtClean="0"/>
              <a:t>L.Y</a:t>
            </a:r>
            <a:r>
              <a:rPr lang="en-US" sz="1600" dirty="0" smtClean="0"/>
              <a:t>. S, Editors. </a:t>
            </a:r>
            <a:r>
              <a:rPr lang="en-US" sz="1600" dirty="0" smtClean="0"/>
              <a:t>	1994</a:t>
            </a:r>
            <a:r>
              <a:rPr lang="en-US" sz="1600" dirty="0" smtClean="0"/>
              <a:t>, Sage: California. p. </a:t>
            </a:r>
            <a:r>
              <a:rPr lang="en-US" sz="1600" dirty="0" smtClean="0"/>
              <a:t>138-157</a:t>
            </a:r>
          </a:p>
          <a:p>
            <a:r>
              <a:rPr lang="en-AU" sz="1600" dirty="0" err="1" smtClean="0"/>
              <a:t>Rushton</a:t>
            </a:r>
            <a:r>
              <a:rPr lang="en-AU" sz="1600" dirty="0" smtClean="0"/>
              <a:t>, C.H. (1992). Care-giver suffering in critical care nursing. Heart &amp; </a:t>
            </a:r>
            <a:r>
              <a:rPr lang="en-AU" sz="1600" dirty="0" smtClean="0"/>
              <a:t>	Lung</a:t>
            </a:r>
            <a:r>
              <a:rPr lang="en-AU" sz="1600" dirty="0" smtClean="0"/>
              <a:t>, </a:t>
            </a:r>
            <a:r>
              <a:rPr lang="en-AU" sz="1600" dirty="0" smtClean="0"/>
              <a:t>	21(3</a:t>
            </a:r>
            <a:r>
              <a:rPr lang="en-AU" sz="1600" dirty="0" smtClean="0"/>
              <a:t>), 303-306. </a:t>
            </a:r>
            <a:endParaRPr lang="en-AU" sz="1600" dirty="0" smtClean="0"/>
          </a:p>
          <a:p>
            <a:r>
              <a:rPr lang="en-AU" sz="1600" dirty="0" smtClean="0"/>
              <a:t>Younger, J.B. (1995). The alienation of the sufferer. Advances in Nursing </a:t>
            </a:r>
            <a:r>
              <a:rPr lang="en-AU" sz="1600" dirty="0" smtClean="0"/>
              <a:t>	Science</a:t>
            </a:r>
            <a:r>
              <a:rPr lang="en-AU" sz="1600" dirty="0" smtClean="0"/>
              <a:t>, 17(4), 53-72. </a:t>
            </a:r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748145" y="1068779"/>
            <a:ext cx="76714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1600" dirty="0" err="1" smtClean="0"/>
              <a:t>Cassell</a:t>
            </a:r>
            <a:r>
              <a:rPr lang="en-AU" sz="1600" dirty="0" smtClean="0"/>
              <a:t>, E.J. (1991). The importance of understanding suffering for clinical </a:t>
            </a:r>
            <a:r>
              <a:rPr lang="en-AU" sz="1600" dirty="0" smtClean="0"/>
              <a:t>	ethics</a:t>
            </a:r>
            <a:r>
              <a:rPr lang="en-AU" sz="1600" dirty="0" smtClean="0"/>
              <a:t>. </a:t>
            </a:r>
            <a:r>
              <a:rPr lang="en-AU" sz="1600" dirty="0" smtClean="0"/>
              <a:t>	Journal </a:t>
            </a:r>
            <a:r>
              <a:rPr lang="en-AU" sz="1600" dirty="0" smtClean="0"/>
              <a:t>of Clinical Ethics, 2(2), 81-2. </a:t>
            </a:r>
            <a:endParaRPr lang="en-AU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4141"/>
          </a:xfrm>
        </p:spPr>
        <p:txBody>
          <a:bodyPr/>
          <a:lstStyle/>
          <a:p>
            <a:r>
              <a:rPr lang="en-AU" dirty="0" smtClean="0"/>
              <a:t>References</a:t>
            </a:r>
            <a:endParaRPr lang="en-A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  <a:ea typeface="Gulim" pitchFamily="34" charset="-127"/>
              </a:rPr>
              <a:t>Suffering is</a:t>
            </a:r>
            <a:endParaRPr lang="en-AU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Ubiquitous</a:t>
            </a:r>
          </a:p>
          <a:p>
            <a:pPr>
              <a:defRPr/>
            </a:pPr>
            <a:r>
              <a:rPr lang="en-AU" dirty="0" smtClean="0"/>
              <a:t>Subjective</a:t>
            </a:r>
          </a:p>
          <a:p>
            <a:pPr>
              <a:defRPr/>
            </a:pPr>
            <a:r>
              <a:rPr lang="en-AU" dirty="0" smtClean="0"/>
              <a:t>‘Part of the universal human experience</a:t>
            </a:r>
          </a:p>
          <a:p>
            <a:pPr>
              <a:buNone/>
              <a:defRPr/>
            </a:pPr>
            <a:r>
              <a:rPr lang="en-AU" dirty="0" smtClean="0"/>
              <a:t>	 </a:t>
            </a:r>
            <a:r>
              <a:rPr lang="en-AU" dirty="0" smtClean="0">
                <a:cs typeface="Times New Roman" charset="0"/>
              </a:rPr>
              <a:t>(</a:t>
            </a:r>
            <a:r>
              <a:rPr lang="en-AU" dirty="0" err="1" smtClean="0">
                <a:cs typeface="Times New Roman" charset="0"/>
              </a:rPr>
              <a:t>Travelbee</a:t>
            </a:r>
            <a:r>
              <a:rPr lang="en-AU" dirty="0" smtClean="0">
                <a:cs typeface="Times New Roman" charset="0"/>
              </a:rPr>
              <a:t>, 1971;Cassell, 1991; Younger, 1995;  Pollard, 2002). </a:t>
            </a:r>
            <a:endParaRPr lang="en-AU" dirty="0" smtClean="0"/>
          </a:p>
          <a:p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  <a:ea typeface="Gulim" pitchFamily="34" charset="-127"/>
              </a:rPr>
              <a:t>Avoidable suffering</a:t>
            </a:r>
            <a:endParaRPr lang="en-AU" dirty="0">
              <a:latin typeface="Gulim" pitchFamily="34" charset="-127"/>
              <a:ea typeface="Gulim" pitchFamily="34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Times New Roman" charset="0"/>
            </a:endParaRPr>
          </a:p>
          <a:p>
            <a:r>
              <a:rPr lang="en-AU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imes New Roman" charset="0"/>
              </a:rPr>
              <a:t>Suffering related to those negative aspects of an experience which are predictable and might therefore be mitigated or avoided through the planning, development and use of appropriate strategies.</a:t>
            </a:r>
            <a:r>
              <a:rPr lang="en-AU" dirty="0" smtClean="0"/>
              <a:t> 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</a:rPr>
              <a:t>The Question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 smtClean="0">
                <a:latin typeface="Gulim" pitchFamily="34" charset="-127"/>
              </a:rPr>
              <a:t>“</a:t>
            </a:r>
            <a:r>
              <a:rPr lang="en-AU" dirty="0" smtClean="0">
                <a:latin typeface="Gulim" pitchFamily="34" charset="-127"/>
              </a:rPr>
              <a:t>How might avoidable suffering related to the process of decision-making that accompanies the implementation, maintenance or withdrawal of life-sustaining treatment in the critical care environment be ameliorated?”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</a:rPr>
              <a:t>Methodology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</a:rPr>
              <a:t>Critical Interactionism </a:t>
            </a:r>
            <a:r>
              <a:rPr lang="en-AU" sz="1800" dirty="0" smtClean="0">
                <a:latin typeface="Gulim" pitchFamily="34" charset="-127"/>
              </a:rPr>
              <a:t>(Sundin-Huard &amp; Fahy, 2004)</a:t>
            </a:r>
          </a:p>
          <a:p>
            <a:pPr>
              <a:buNone/>
            </a:pPr>
            <a:endParaRPr lang="en-AU" dirty="0" smtClean="0">
              <a:latin typeface="Gulim" pitchFamily="34" charset="-127"/>
            </a:endParaRPr>
          </a:p>
          <a:p>
            <a:r>
              <a:rPr lang="en-US" dirty="0" smtClean="0">
                <a:latin typeface="Gulim" pitchFamily="34" charset="-127"/>
              </a:rPr>
              <a:t>Adaptation of Interpretive Interactionism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latin typeface="Gulim" pitchFamily="34" charset="-127"/>
              </a:rPr>
              <a:t>- Epiphanies -</a:t>
            </a:r>
          </a:p>
          <a:p>
            <a:pPr lvl="1">
              <a:buFont typeface="Wingdings" pitchFamily="2" charset="2"/>
              <a:buNone/>
            </a:pPr>
            <a:r>
              <a:rPr lang="en-US" sz="1800" dirty="0" smtClean="0">
                <a:latin typeface="Gulim" pitchFamily="34" charset="-127"/>
              </a:rPr>
              <a:t>(Denzin, 1989, 1992)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</a:rPr>
              <a:t>Design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400" dirty="0" smtClean="0">
                <a:latin typeface="Gulim" pitchFamily="34" charset="-127"/>
              </a:rPr>
              <a:t>Data gathered from</a:t>
            </a:r>
          </a:p>
          <a:p>
            <a:pPr lvl="2"/>
            <a:r>
              <a:rPr lang="en-AU" dirty="0" smtClean="0">
                <a:latin typeface="Gulim" pitchFamily="34" charset="-127"/>
              </a:rPr>
              <a:t>Families, Nurses, Doctors</a:t>
            </a:r>
          </a:p>
          <a:p>
            <a:pPr lvl="1">
              <a:buFont typeface="Wingdings" pitchFamily="2" charset="2"/>
              <a:buNone/>
            </a:pPr>
            <a:endParaRPr lang="en-AU" sz="2000" dirty="0" smtClean="0">
              <a:latin typeface="Gulim" pitchFamily="34" charset="-127"/>
            </a:endParaRPr>
          </a:p>
          <a:p>
            <a:r>
              <a:rPr lang="en-AU" sz="2400" dirty="0" smtClean="0">
                <a:latin typeface="Gulim" pitchFamily="34" charset="-127"/>
              </a:rPr>
              <a:t>Process</a:t>
            </a:r>
          </a:p>
          <a:p>
            <a:pPr lvl="2"/>
            <a:r>
              <a:rPr lang="en-AU" dirty="0" smtClean="0">
                <a:latin typeface="Gulim" pitchFamily="34" charset="-127"/>
              </a:rPr>
              <a:t>Semi–structured interviews</a:t>
            </a:r>
          </a:p>
          <a:p>
            <a:pPr lvl="2"/>
            <a:r>
              <a:rPr lang="en-AU" dirty="0" smtClean="0">
                <a:latin typeface="Gulim" pitchFamily="34" charset="-127"/>
              </a:rPr>
              <a:t>Narratives</a:t>
            </a:r>
          </a:p>
          <a:p>
            <a:pPr lvl="2"/>
            <a:r>
              <a:rPr lang="en-AU" dirty="0" smtClean="0">
                <a:latin typeface="Gulim" pitchFamily="34" charset="-127"/>
              </a:rPr>
              <a:t>key decision-making moments</a:t>
            </a:r>
          </a:p>
          <a:p>
            <a:pPr lvl="2"/>
            <a:r>
              <a:rPr lang="en-AU" dirty="0" smtClean="0">
                <a:latin typeface="Gulim" pitchFamily="34" charset="-127"/>
              </a:rPr>
              <a:t>Interactions / absences/ constraints/ structures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latin typeface="Gulim" pitchFamily="34" charset="-127"/>
              </a:rPr>
              <a:t>Analysis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AU" dirty="0" smtClean="0"/>
              <a:t>Examined Interactions around ELDs:</a:t>
            </a:r>
          </a:p>
          <a:p>
            <a:pPr>
              <a:defRPr/>
            </a:pPr>
            <a:r>
              <a:rPr lang="en-AU" dirty="0" smtClean="0"/>
              <a:t>Identified key factors (contextual, personal, interactional)</a:t>
            </a:r>
          </a:p>
          <a:p>
            <a:pPr>
              <a:defRPr/>
            </a:pPr>
            <a:r>
              <a:rPr lang="en-AU" dirty="0" smtClean="0"/>
              <a:t>Factors ordered/ sorted</a:t>
            </a:r>
          </a:p>
          <a:p>
            <a:pPr lvl="2">
              <a:defRPr/>
            </a:pPr>
            <a:r>
              <a:rPr lang="en-AU" dirty="0" smtClean="0"/>
              <a:t>In fewer than 3 of cohort stories – discarded</a:t>
            </a:r>
          </a:p>
          <a:p>
            <a:pPr lvl="2">
              <a:defRPr/>
            </a:pPr>
            <a:r>
              <a:rPr lang="en-AU" dirty="0" smtClean="0"/>
              <a:t>Subsumed where appropriate</a:t>
            </a:r>
          </a:p>
          <a:p>
            <a:pPr lvl="2">
              <a:defRPr/>
            </a:pPr>
            <a:r>
              <a:rPr lang="en-AU" dirty="0" smtClean="0"/>
              <a:t>Organised in process (i.e. where suffering minimised or maximised)</a:t>
            </a:r>
          </a:p>
          <a:p>
            <a:pPr>
              <a:buNone/>
            </a:pPr>
            <a:endParaRPr lang="en-A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</Template>
  <TotalTime>236</TotalTime>
  <Words>1058</Words>
  <Application>Microsoft Office PowerPoint</Application>
  <PresentationFormat>On-screen Show (4:3)</PresentationFormat>
  <Paragraphs>214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Presentation2</vt:lpstr>
      <vt:lpstr>Slide 1</vt:lpstr>
      <vt:lpstr>End-of-life Decision-making in Critical Care:</vt:lpstr>
      <vt:lpstr>Background</vt:lpstr>
      <vt:lpstr>Suffering is</vt:lpstr>
      <vt:lpstr>Avoidable suffering</vt:lpstr>
      <vt:lpstr>The Question</vt:lpstr>
      <vt:lpstr>Methodology</vt:lpstr>
      <vt:lpstr>Design</vt:lpstr>
      <vt:lpstr>Analysis</vt:lpstr>
      <vt:lpstr>Defined key factors as:</vt:lpstr>
      <vt:lpstr>Contextual factors (Families)</vt:lpstr>
      <vt:lpstr>Personal factors (families) </vt:lpstr>
      <vt:lpstr>Process (Families)</vt:lpstr>
      <vt:lpstr>Contextual factors (Nurses) </vt:lpstr>
      <vt:lpstr>Process (Nurses)   </vt:lpstr>
      <vt:lpstr>Contextual factors (Doctors) </vt:lpstr>
      <vt:lpstr>Personal factors (Doctors) </vt:lpstr>
      <vt:lpstr>Process (Doctors)</vt:lpstr>
      <vt:lpstr>Family members</vt:lpstr>
      <vt:lpstr>Nurses</vt:lpstr>
      <vt:lpstr>Doctors </vt:lpstr>
      <vt:lpstr>And yet</vt:lpstr>
      <vt:lpstr>Nurse-Doctor</vt:lpstr>
      <vt:lpstr>Doctor-Relative</vt:lpstr>
      <vt:lpstr>Thesis</vt:lpstr>
      <vt:lpstr>Model</vt:lpstr>
      <vt:lpstr>Slide 27</vt:lpstr>
      <vt:lpstr>Slide 28</vt:lpstr>
      <vt:lpstr>Slide 29</vt:lpstr>
      <vt:lpstr>Questions?</vt:lpstr>
      <vt:lpstr>References</vt:lpstr>
    </vt:vector>
  </TitlesOfParts>
  <Company>Edith Cowan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kmtan</dc:creator>
  <cp:lastModifiedBy>Deborah Sundin</cp:lastModifiedBy>
  <cp:revision>25</cp:revision>
  <dcterms:created xsi:type="dcterms:W3CDTF">2011-04-27T04:05:10Z</dcterms:created>
  <dcterms:modified xsi:type="dcterms:W3CDTF">2011-08-31T06:36:52Z</dcterms:modified>
</cp:coreProperties>
</file>