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63" r:id="rId5"/>
    <p:sldId id="265" r:id="rId6"/>
    <p:sldId id="266" r:id="rId7"/>
    <p:sldId id="259" r:id="rId8"/>
    <p:sldId id="261" r:id="rId9"/>
    <p:sldId id="260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21B8E94-56B5-4AFB-80DA-6A1FD61E013C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A7E3431-74FC-44CF-9547-857FC132F04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1ADE6C4-C052-4ECE-AC3D-EE9063CFABF4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125F1B8-95EE-4A12-8B2A-40DC4C228FA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F1AD0B0-0FCC-4725-96E2-FDAF04191080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EF0CA3E-A924-45A5-BEAA-A4BA84B0A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B821D19-2E96-4EB8-BD08-1EDBB4559890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A9FC4CE-0FD1-4991-BC62-9678D0E27B0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A734C7-0428-4828-8139-26597123A832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074F218-C8BA-49D7-AD6A-449AFF28FA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96BBFDE-C8AC-40D9-99A4-27FEAF2214D9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83239C7-23C3-46B3-95A4-6244E26F5F8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5026B9C-CD6E-4E99-84C8-252CE9F8A8B6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A453DF0-2FB2-4552-9D44-8442A14AAB6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F1DF5FB-A8DF-4B40-B21F-ED13D4A9BC94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C82233F-EA9A-4CC6-872A-5D080BD6A3A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2C1FC6F-4951-4712-98E1-9C14196D289C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9144F85-6E93-402D-BEA9-C64DD581B47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1DEACFF-3D1B-43F6-95BB-0BF3909CEEDF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B4D7260-59DF-4016-8883-0C8F8A753A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81C0EAE-2F8E-442D-AA1B-83495D44EA56}" type="datetime1">
              <a:rPr lang="en-AU"/>
              <a:pPr/>
              <a:t>19/08/11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BA9D960-B1F4-4F68-89C2-2D2BD81B5D2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1028" name="Picture 4" descr="pptbanne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35312"/>
            <a:ext cx="9144000" cy="522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cksmith.com.au/dsau/search/dsau_search_results.j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astechnologies.com/products/transcriva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seqeu-mAJ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t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1748" y="2095123"/>
            <a:ext cx="661070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Digital Tools For Research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1749" y="3244334"/>
            <a:ext cx="6610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Marziya </a:t>
            </a:r>
            <a:r>
              <a:rPr lang="en-US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Mohammedali </a:t>
            </a:r>
            <a:r>
              <a:rPr lang="en-US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&amp;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Silvia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Torezani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Digital Recorders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412"/>
            <a:ext cx="4660900" cy="5029751"/>
          </a:xfrm>
        </p:spPr>
        <p:txBody>
          <a:bodyPr/>
          <a:lstStyle/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Prices: $60 - $250</a:t>
            </a:r>
          </a:p>
          <a:p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Availiable</a:t>
            </a:r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 from </a:t>
            </a:r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soters</a:t>
            </a:r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 such us </a:t>
            </a:r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OfficeWorks</a:t>
            </a:r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, </a:t>
            </a:r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DickSmith</a:t>
            </a:r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 or via Online Shopping (</a:t>
            </a:r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eg</a:t>
            </a:r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. </a:t>
            </a:r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Amazon.com</a:t>
            </a:r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)</a:t>
            </a:r>
            <a:endParaRPr lang="en-US" sz="2400" dirty="0">
              <a:latin typeface="Calibri"/>
              <a:ea typeface="ヒラギノ明朝 ProN W3" charset="0"/>
              <a:cs typeface="Calibri"/>
              <a:hlinkClick r:id="rId2"/>
            </a:endParaRPr>
          </a:p>
          <a:p>
            <a:pPr>
              <a:buNone/>
            </a:pPr>
            <a:r>
              <a:rPr lang="en-US" sz="2400" dirty="0">
                <a:latin typeface="Calibri"/>
                <a:ea typeface="ヒラギノ明朝 ProN W3" charset="0"/>
                <a:cs typeface="Calibri"/>
                <a:hlinkClick r:id="rId2"/>
              </a:rPr>
              <a:t> http://dicksmith.com.au/dsau/search/dsau_search_results.jsp</a:t>
            </a:r>
            <a:endParaRPr lang="en-US" sz="2400" dirty="0">
              <a:latin typeface="Calibri"/>
              <a:ea typeface="ヒラギノ明朝 ProN W3" charset="0"/>
              <a:cs typeface="Calibri"/>
            </a:endParaRP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Digital (USB), not tape!</a:t>
            </a: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Platform compatibility (Mac, PC)</a:t>
            </a: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Battery time, GB memory size and Recording Hours</a:t>
            </a: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M34 and WMA</a:t>
            </a:r>
          </a:p>
          <a:p>
            <a:endParaRPr lang="en-US" sz="2400" dirty="0">
              <a:latin typeface="Calibri"/>
              <a:ea typeface="ヒラギノ明朝 ProN W3" charset="0"/>
              <a:cs typeface="Calibri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30" y="2552700"/>
            <a:ext cx="14128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93" y="1066800"/>
            <a:ext cx="1528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4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SmartPen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660900" cy="5135563"/>
          </a:xfrm>
        </p:spPr>
        <p:txBody>
          <a:bodyPr/>
          <a:lstStyle/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Prices: $99 - $299</a:t>
            </a: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Latest Model: Echo; 2 sizes (4 and 8 GB); Previous Model: Pulse (2 GB)</a:t>
            </a: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File </a:t>
            </a:r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synchronisation</a:t>
            </a:r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 across devices and applications (mobile and desktop)</a:t>
            </a: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Record while backing up (hardcopy, desktop and online)</a:t>
            </a: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Documenting and </a:t>
            </a:r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organising</a:t>
            </a:r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 research and meeting notes </a:t>
            </a:r>
          </a:p>
          <a:p>
            <a:r>
              <a:rPr lang="en-US" sz="2400" dirty="0">
                <a:latin typeface="Calibri"/>
                <a:ea typeface="ヒラギノ明朝 ProN W3" charset="0"/>
                <a:cs typeface="Calibri"/>
              </a:rPr>
              <a:t>Voice to text </a:t>
            </a:r>
            <a:r>
              <a:rPr lang="en-US" sz="2400" dirty="0" err="1">
                <a:latin typeface="Calibri"/>
                <a:ea typeface="ヒラギノ明朝 ProN W3" charset="0"/>
                <a:cs typeface="Calibri"/>
              </a:rPr>
              <a:t>synchronisation</a:t>
            </a:r>
            <a:r>
              <a:rPr lang="en-US" sz="2400" dirty="0" smtClean="0">
                <a:latin typeface="Calibri"/>
                <a:ea typeface="ヒラギノ明朝 ProN W3" charset="0"/>
                <a:cs typeface="Calibri"/>
              </a:rPr>
              <a:t>.</a:t>
            </a:r>
          </a:p>
          <a:p>
            <a:r>
              <a:rPr lang="en-US" sz="2400" dirty="0" smtClean="0">
                <a:latin typeface="Calibri"/>
                <a:ea typeface="ヒラギノ明朝 ProN W3" charset="0"/>
                <a:cs typeface="Calibri"/>
              </a:rPr>
              <a:t>http://</a:t>
            </a:r>
            <a:r>
              <a:rPr lang="en-US" sz="2400" dirty="0" err="1" smtClean="0">
                <a:latin typeface="Calibri"/>
                <a:ea typeface="ヒラギノ明朝 ProN W3" charset="0"/>
                <a:cs typeface="Calibri"/>
              </a:rPr>
              <a:t>www.smartpen.com.au</a:t>
            </a:r>
            <a:endParaRPr lang="en-US" sz="2400" dirty="0">
              <a:latin typeface="Calibri"/>
              <a:ea typeface="ヒラギノ明朝 ProN W3" charset="0"/>
              <a:cs typeface="Calibri"/>
            </a:endParaRPr>
          </a:p>
          <a:p>
            <a:endParaRPr lang="en-US" sz="2400" dirty="0">
              <a:latin typeface="Calibri"/>
              <a:ea typeface="ヒラギノ明朝 ProN W3" charset="0"/>
              <a:cs typeface="Calibri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1096412"/>
            <a:ext cx="24622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3522112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2387" y="5016500"/>
            <a:ext cx="10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$199</a:t>
            </a:r>
          </a:p>
          <a:p>
            <a:pPr algn="ctr"/>
            <a:r>
              <a:rPr lang="en-US" dirty="0" smtClean="0"/>
              <a:t>4GB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7374" y="1404938"/>
            <a:ext cx="10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$299</a:t>
            </a:r>
          </a:p>
          <a:p>
            <a:pPr algn="ctr"/>
            <a:r>
              <a:rPr lang="en-US" dirty="0"/>
              <a:t>8</a:t>
            </a:r>
            <a:r>
              <a:rPr lang="en-US" dirty="0" smtClean="0"/>
              <a:t>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Transcribing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130800" cy="51355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ヒラギノ明朝 ProN W3" charset="0"/>
                <a:cs typeface="Calibri"/>
              </a:rPr>
              <a:t>Express Scribe (Free Download</a:t>
            </a:r>
          </a:p>
          <a:p>
            <a:pPr marL="0" indent="0">
              <a:buNone/>
            </a:pPr>
            <a:r>
              <a:rPr lang="en-US" sz="2400" dirty="0" smtClean="0">
                <a:latin typeface="Calibri"/>
                <a:ea typeface="ヒラギノ明朝 ProN W3" charset="0"/>
                <a:cs typeface="Calibri"/>
                <a:hlinkClick r:id="rId2"/>
              </a:rPr>
              <a:t>http</a:t>
            </a:r>
            <a:r>
              <a:rPr lang="en-US" sz="2400" dirty="0">
                <a:latin typeface="Calibri"/>
                <a:ea typeface="ヒラギノ明朝 ProN W3" charset="0"/>
                <a:cs typeface="Calibri"/>
                <a:hlinkClick r:id="rId2"/>
              </a:rPr>
              <a:t>://www.youtube.com/watch?v=Zseqeu-</a:t>
            </a:r>
            <a:r>
              <a:rPr lang="en-US" sz="2400" dirty="0" smtClean="0">
                <a:latin typeface="Calibri"/>
                <a:ea typeface="ヒラギノ明朝 ProN W3" charset="0"/>
                <a:cs typeface="Calibri"/>
                <a:hlinkClick r:id="rId2"/>
              </a:rPr>
              <a:t>mAJw</a:t>
            </a:r>
            <a:endParaRPr lang="en-US" sz="2400" dirty="0" smtClean="0">
              <a:latin typeface="Calibri"/>
              <a:ea typeface="ヒラギノ明朝 ProN W3" charset="0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ea typeface="ヒラギノ明朝 ProN W3" charset="0"/>
              <a:cs typeface="Calibri"/>
            </a:endParaRPr>
          </a:p>
          <a:p>
            <a:r>
              <a:rPr lang="en-US" sz="2400" dirty="0" err="1" smtClean="0">
                <a:latin typeface="Calibri"/>
                <a:ea typeface="ヒラギノ明朝 ProN W3" charset="0"/>
                <a:cs typeface="Calibri"/>
              </a:rPr>
              <a:t>Transcriva</a:t>
            </a:r>
            <a:r>
              <a:rPr lang="en-US" sz="2400" dirty="0" smtClean="0">
                <a:latin typeface="Calibri"/>
                <a:ea typeface="ヒラギノ明朝 ProN W3" charset="0"/>
                <a:cs typeface="Calibri"/>
              </a:rPr>
              <a:t> ($30)</a:t>
            </a:r>
          </a:p>
          <a:p>
            <a:pPr marL="0" indent="0">
              <a:buNone/>
            </a:pPr>
            <a:r>
              <a:rPr lang="en-US" sz="2400" dirty="0" smtClean="0">
                <a:latin typeface="Calibri"/>
                <a:ea typeface="ヒラギノ明朝 ProN W3" charset="0"/>
                <a:cs typeface="Calibri"/>
                <a:hlinkClick r:id="rId3"/>
              </a:rPr>
              <a:t>http</a:t>
            </a:r>
            <a:r>
              <a:rPr lang="en-US" sz="2400" dirty="0">
                <a:latin typeface="Calibri"/>
                <a:ea typeface="ヒラギノ明朝 ProN W3" charset="0"/>
                <a:cs typeface="Calibri"/>
                <a:hlinkClick r:id="rId3"/>
              </a:rPr>
              <a:t>:/</a:t>
            </a:r>
            <a:r>
              <a:rPr lang="en-US" sz="2400" dirty="0" smtClean="0">
                <a:latin typeface="Calibri"/>
                <a:ea typeface="ヒラギノ明朝 ProN W3" charset="0"/>
                <a:cs typeface="Calibri"/>
                <a:hlinkClick r:id="rId3"/>
              </a:rPr>
              <a:t>/www.bartastechnologies.com</a:t>
            </a:r>
            <a:r>
              <a:rPr lang="en-US" sz="2400" dirty="0">
                <a:latin typeface="Calibri"/>
                <a:ea typeface="ヒラギノ明朝 ProN W3" charset="0"/>
                <a:cs typeface="Calibri"/>
                <a:hlinkClick r:id="rId3"/>
              </a:rPr>
              <a:t>/products/transcriva</a:t>
            </a:r>
            <a:r>
              <a:rPr lang="en-US" sz="2400" dirty="0" smtClean="0">
                <a:latin typeface="Calibri"/>
                <a:ea typeface="ヒラギノ明朝 ProN W3" charset="0"/>
                <a:cs typeface="Calibri"/>
                <a:hlinkClick r:id="rId3"/>
              </a:rPr>
              <a:t>/</a:t>
            </a:r>
            <a:endParaRPr lang="en-US" sz="2400" dirty="0" smtClean="0">
              <a:latin typeface="Calibri"/>
              <a:ea typeface="ヒラギノ明朝 ProN W3" charset="0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ヒラギノ明朝 ProN W3" charset="0"/>
              <a:cs typeface="Calibri"/>
            </a:endParaRPr>
          </a:p>
          <a:p>
            <a:endParaRPr lang="en-US" sz="2400" dirty="0">
              <a:latin typeface="Calibri"/>
              <a:ea typeface="ヒラギノ明朝 ProN W3" charset="0"/>
              <a:cs typeface="Calibri"/>
            </a:endParaRPr>
          </a:p>
          <a:p>
            <a:pPr>
              <a:buNone/>
            </a:pPr>
            <a:endParaRPr lang="en-US" sz="2400" b="1" dirty="0">
              <a:latin typeface="Baskerville" charset="0"/>
              <a:ea typeface="ヒラギノ明朝 ProN W3" charset="0"/>
              <a:cs typeface="ヒラギノ明朝 ProN W3" charset="0"/>
            </a:endParaRPr>
          </a:p>
          <a:p>
            <a:endParaRPr lang="en-US" sz="2400" dirty="0">
              <a:latin typeface="Calibri"/>
              <a:ea typeface="ヒラギノ明朝 ProN W3" charset="0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00" y="2235200"/>
            <a:ext cx="3568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6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889000"/>
            <a:ext cx="4394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2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Research: Then and Now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990"/>
            <a:ext cx="8229600" cy="5073174"/>
          </a:xfrm>
        </p:spPr>
        <p:txBody>
          <a:bodyPr/>
          <a:lstStyle/>
          <a:p>
            <a:r>
              <a:rPr lang="en-US" dirty="0" smtClean="0"/>
              <a:t>‘Just Google It, She Said’ (Terence Murphy)</a:t>
            </a:r>
          </a:p>
          <a:p>
            <a:r>
              <a:rPr lang="en-US" dirty="0" smtClean="0"/>
              <a:t>Comparison of tasks associated with research, then and now</a:t>
            </a:r>
          </a:p>
          <a:p>
            <a:r>
              <a:rPr lang="en-US" dirty="0" smtClean="0"/>
              <a:t>Easier</a:t>
            </a:r>
          </a:p>
          <a:p>
            <a:r>
              <a:rPr lang="en-US" dirty="0" smtClean="0"/>
              <a:t>Faster</a:t>
            </a:r>
          </a:p>
          <a:p>
            <a:r>
              <a:rPr lang="en-US" dirty="0" smtClean="0"/>
              <a:t>‘Who Stole My Idea?’ (Ken </a:t>
            </a:r>
            <a:r>
              <a:rPr lang="en-US" dirty="0" err="1" smtClean="0"/>
              <a:t>Gasmier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Access to current research helps you know where you stand</a:t>
            </a:r>
          </a:p>
          <a:p>
            <a:r>
              <a:rPr lang="en-US" dirty="0" smtClean="0"/>
              <a:t>Different perspectives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FF"/>
                </a:solidFill>
              </a:rPr>
              <a:t>Mobile Devices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ipad_ipho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52513"/>
            <a:ext cx="3981900" cy="2917035"/>
          </a:xfrm>
        </p:spPr>
      </p:pic>
      <p:pic>
        <p:nvPicPr>
          <p:cNvPr id="5" name="Picture 4" descr="hp-android-table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100" y="3440587"/>
            <a:ext cx="4566138" cy="280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FF"/>
                </a:solidFill>
              </a:rPr>
              <a:t>Mobile Devices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556"/>
            <a:ext cx="8229600" cy="5040607"/>
          </a:xfrm>
        </p:spPr>
        <p:txBody>
          <a:bodyPr/>
          <a:lstStyle/>
          <a:p>
            <a:r>
              <a:rPr lang="en-US" dirty="0" smtClean="0"/>
              <a:t>Portable</a:t>
            </a:r>
          </a:p>
          <a:p>
            <a:r>
              <a:rPr lang="en-US" dirty="0" smtClean="0"/>
              <a:t>Connectivity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Data Storage</a:t>
            </a:r>
          </a:p>
          <a:p>
            <a:r>
              <a:rPr lang="en-US" dirty="0" smtClean="0"/>
              <a:t>Less obtrusive</a:t>
            </a:r>
          </a:p>
          <a:p>
            <a:r>
              <a:rPr lang="en-US" dirty="0" smtClean="0"/>
              <a:t>Increasing functionality – Apps</a:t>
            </a:r>
          </a:p>
          <a:p>
            <a:r>
              <a:rPr lang="en-US" dirty="0" smtClean="0"/>
              <a:t>All-in-one features (camera, soft keyboards)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316" y="4913946"/>
            <a:ext cx="1386384" cy="1415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00" y="3619500"/>
            <a:ext cx="1384300" cy="138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FF"/>
                </a:solidFill>
              </a:rPr>
              <a:t>Mobile Devices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46"/>
            <a:ext cx="7988300" cy="5062318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Some useful apps are:</a:t>
            </a:r>
          </a:p>
          <a:p>
            <a:r>
              <a:rPr lang="en-US" sz="2400" dirty="0" err="1" smtClean="0"/>
              <a:t>Evernote</a:t>
            </a:r>
            <a:r>
              <a:rPr lang="en-US" sz="2400" dirty="0" smtClean="0"/>
              <a:t> – text, audio notes, syncing with other devices</a:t>
            </a:r>
          </a:p>
          <a:p>
            <a:r>
              <a:rPr lang="en-US" sz="2400" dirty="0" err="1" smtClean="0"/>
              <a:t>SoundPaper</a:t>
            </a:r>
            <a:r>
              <a:rPr lang="en-US" sz="2400" dirty="0" smtClean="0"/>
              <a:t> – records sound as you type, links audio and text</a:t>
            </a:r>
          </a:p>
          <a:p>
            <a:r>
              <a:rPr lang="en-US" sz="2400" dirty="0" smtClean="0"/>
              <a:t>Notify – records sound, links audio and text</a:t>
            </a:r>
          </a:p>
          <a:p>
            <a:r>
              <a:rPr lang="en-US" sz="2400" dirty="0" err="1" smtClean="0"/>
              <a:t>iThoughtsHD</a:t>
            </a:r>
            <a:r>
              <a:rPr lang="en-US" sz="2400" dirty="0" smtClean="0"/>
              <a:t> – visual mapping </a:t>
            </a:r>
          </a:p>
          <a:p>
            <a:r>
              <a:rPr lang="en-US" sz="2400" dirty="0" err="1" smtClean="0"/>
              <a:t>IdeaSketch</a:t>
            </a:r>
            <a:r>
              <a:rPr lang="en-US" sz="2400" dirty="0" smtClean="0"/>
              <a:t> – visual mapping</a:t>
            </a:r>
          </a:p>
          <a:p>
            <a:r>
              <a:rPr lang="en-US" sz="2400" dirty="0" smtClean="0"/>
              <a:t>Papers – find, download, tag papers</a:t>
            </a:r>
          </a:p>
          <a:p>
            <a:r>
              <a:rPr lang="en-US" sz="2400" dirty="0" err="1" smtClean="0"/>
              <a:t>GoodReader</a:t>
            </a:r>
            <a:r>
              <a:rPr lang="en-US" sz="2400" dirty="0" smtClean="0"/>
              <a:t> – document reader</a:t>
            </a:r>
          </a:p>
          <a:p>
            <a:r>
              <a:rPr lang="en-US" sz="2400" dirty="0" err="1" smtClean="0"/>
              <a:t>iAnnotate</a:t>
            </a:r>
            <a:r>
              <a:rPr lang="en-US" sz="2400" dirty="0" smtClean="0"/>
              <a:t> – annotate documents</a:t>
            </a:r>
          </a:p>
          <a:p>
            <a:r>
              <a:rPr lang="en-US" sz="2400" dirty="0" err="1" smtClean="0"/>
              <a:t>Dropbox</a:t>
            </a:r>
            <a:r>
              <a:rPr lang="en-US" sz="2400" dirty="0" smtClean="0"/>
              <a:t> – sync files; share with </a:t>
            </a:r>
            <a:r>
              <a:rPr lang="en-US" sz="2400" dirty="0" err="1" smtClean="0"/>
              <a:t>collborators</a:t>
            </a:r>
            <a:endParaRPr lang="en-US" sz="2400" dirty="0" smtClean="0"/>
          </a:p>
          <a:p>
            <a:r>
              <a:rPr lang="en-US" sz="2400" dirty="0" smtClean="0"/>
              <a:t>Pulse – RSS feed reader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2489200"/>
            <a:ext cx="13462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71" y="3892550"/>
            <a:ext cx="1885950" cy="1885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Conferencing software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700"/>
            <a:ext cx="5969000" cy="50514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Allows for remote communication:</a:t>
            </a:r>
          </a:p>
          <a:p>
            <a:r>
              <a:rPr lang="en-US" dirty="0" smtClean="0"/>
              <a:t>Researcher and interviewees</a:t>
            </a:r>
          </a:p>
          <a:p>
            <a:r>
              <a:rPr lang="en-US" dirty="0" smtClean="0"/>
              <a:t>Collaborators</a:t>
            </a:r>
          </a:p>
          <a:p>
            <a:r>
              <a:rPr lang="en-US" dirty="0" smtClean="0"/>
              <a:t>Candidate and Supervisor</a:t>
            </a:r>
          </a:p>
          <a:p>
            <a:pPr>
              <a:buNone/>
            </a:pPr>
            <a:r>
              <a:rPr lang="en-US" dirty="0" smtClean="0"/>
              <a:t>Examples include:</a:t>
            </a:r>
          </a:p>
          <a:p>
            <a:r>
              <a:rPr lang="en-US" dirty="0" smtClean="0"/>
              <a:t>Adobe Connect Pro</a:t>
            </a:r>
          </a:p>
          <a:p>
            <a:r>
              <a:rPr lang="en-US" dirty="0" err="1" smtClean="0"/>
              <a:t>Scopia</a:t>
            </a:r>
            <a:endParaRPr lang="en-US" dirty="0" smtClean="0"/>
          </a:p>
          <a:p>
            <a:r>
              <a:rPr lang="en-US" dirty="0" err="1" smtClean="0"/>
              <a:t>Skype</a:t>
            </a:r>
            <a:endParaRPr lang="en-US" dirty="0" smtClean="0"/>
          </a:p>
          <a:p>
            <a:r>
              <a:rPr lang="en-US" dirty="0" err="1" smtClean="0"/>
              <a:t>FaceTime</a:t>
            </a:r>
            <a:r>
              <a:rPr lang="en-US" dirty="0" smtClean="0"/>
              <a:t> (Mac)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778" y="2000965"/>
            <a:ext cx="1961622" cy="1765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Bibliographic software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46"/>
            <a:ext cx="8229600" cy="5062318"/>
          </a:xfrm>
        </p:spPr>
        <p:txBody>
          <a:bodyPr/>
          <a:lstStyle/>
          <a:p>
            <a:r>
              <a:rPr lang="en-US" dirty="0" err="1" smtClean="0"/>
              <a:t>EndNote</a:t>
            </a:r>
            <a:r>
              <a:rPr lang="en-US" dirty="0" smtClean="0"/>
              <a:t> – not just for referencing, can also store PDF files</a:t>
            </a:r>
          </a:p>
          <a:p>
            <a:r>
              <a:rPr lang="en-US" dirty="0" err="1" smtClean="0"/>
              <a:t>Zotero</a:t>
            </a:r>
            <a:endParaRPr lang="en-US" dirty="0" smtClean="0"/>
          </a:p>
          <a:p>
            <a:r>
              <a:rPr lang="en-US" dirty="0" err="1" smtClean="0"/>
              <a:t>Mendeley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305338"/>
            <a:ext cx="3810000" cy="115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203700"/>
            <a:ext cx="38100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461038"/>
            <a:ext cx="4533900" cy="267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433" y="1836738"/>
            <a:ext cx="4859867" cy="364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Recording devices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412"/>
            <a:ext cx="8229600" cy="502975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Particularly useful when gathering data:</a:t>
            </a:r>
          </a:p>
          <a:p>
            <a:r>
              <a:rPr lang="en-US" sz="2800" dirty="0" smtClean="0"/>
              <a:t>Thoughts</a:t>
            </a:r>
          </a:p>
          <a:p>
            <a:r>
              <a:rPr lang="en-US" sz="2800" dirty="0" smtClean="0"/>
              <a:t>Observations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onversations</a:t>
            </a:r>
          </a:p>
          <a:p>
            <a:r>
              <a:rPr lang="en-US" sz="2800" dirty="0" smtClean="0"/>
              <a:t>Interviews</a:t>
            </a:r>
          </a:p>
          <a:p>
            <a:r>
              <a:rPr lang="en-US" sz="2800" dirty="0" smtClean="0"/>
              <a:t>Presentations</a:t>
            </a:r>
          </a:p>
          <a:p>
            <a:pPr>
              <a:buNone/>
            </a:pPr>
            <a:r>
              <a:rPr lang="en-US" sz="2800" dirty="0" smtClean="0"/>
              <a:t>Some tools are:</a:t>
            </a:r>
          </a:p>
          <a:p>
            <a:r>
              <a:rPr lang="en-US" sz="2800" dirty="0" smtClean="0"/>
              <a:t>Digital recorders</a:t>
            </a:r>
          </a:p>
          <a:p>
            <a:r>
              <a:rPr lang="en-US" sz="2800" dirty="0" smtClean="0"/>
              <a:t>iPod recorders</a:t>
            </a:r>
          </a:p>
          <a:p>
            <a:r>
              <a:rPr lang="en-US" sz="2800" dirty="0" err="1" smtClean="0"/>
              <a:t>Smartpens</a:t>
            </a:r>
            <a:r>
              <a:rPr lang="en-US" sz="2800" dirty="0" smtClean="0"/>
              <a:t> (</a:t>
            </a:r>
            <a:r>
              <a:rPr lang="en-US" sz="2800" dirty="0" err="1" smtClean="0"/>
              <a:t>LiveScribe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248</TotalTime>
  <Words>405</Words>
  <Application>Microsoft Macintosh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Presentation2</vt:lpstr>
      <vt:lpstr>PowerPoint Presentation</vt:lpstr>
      <vt:lpstr>PowerPoint Presentation</vt:lpstr>
      <vt:lpstr>Research: Then and Now</vt:lpstr>
      <vt:lpstr>Mobile Devices</vt:lpstr>
      <vt:lpstr>Mobile Devices</vt:lpstr>
      <vt:lpstr>Mobile Devices</vt:lpstr>
      <vt:lpstr>Conferencing software</vt:lpstr>
      <vt:lpstr>Bibliographic software</vt:lpstr>
      <vt:lpstr>Recording devices</vt:lpstr>
      <vt:lpstr>Digital Recorders</vt:lpstr>
      <vt:lpstr>SmartPen</vt:lpstr>
      <vt:lpstr>Transcribing</vt:lpstr>
    </vt:vector>
  </TitlesOfParts>
  <Company>Edith Cowan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kmtan</dc:creator>
  <cp:lastModifiedBy>Marziya Mohammedali</cp:lastModifiedBy>
  <cp:revision>36</cp:revision>
  <dcterms:created xsi:type="dcterms:W3CDTF">2011-08-18T14:56:00Z</dcterms:created>
  <dcterms:modified xsi:type="dcterms:W3CDTF">2011-08-19T06:47:14Z</dcterms:modified>
</cp:coreProperties>
</file>