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0" r:id="rId3"/>
    <p:sldId id="271" r:id="rId4"/>
    <p:sldId id="287" r:id="rId5"/>
    <p:sldId id="282" r:id="rId6"/>
    <p:sldId id="272" r:id="rId7"/>
    <p:sldId id="260" r:id="rId8"/>
    <p:sldId id="261" r:id="rId9"/>
    <p:sldId id="269" r:id="rId10"/>
    <p:sldId id="288" r:id="rId11"/>
    <p:sldId id="278" r:id="rId12"/>
    <p:sldId id="289" r:id="rId13"/>
    <p:sldId id="276" r:id="rId14"/>
    <p:sldId id="275" r:id="rId15"/>
    <p:sldId id="292" r:id="rId16"/>
    <p:sldId id="293" r:id="rId17"/>
    <p:sldId id="294" r:id="rId18"/>
    <p:sldId id="290" r:id="rId19"/>
    <p:sldId id="291" r:id="rId20"/>
    <p:sldId id="283" r:id="rId21"/>
    <p:sldId id="295" r:id="rId22"/>
    <p:sldId id="286" r:id="rId23"/>
  </p:sldIdLst>
  <p:sldSz cx="9144000" cy="6858000" type="screen4x3"/>
  <p:notesSz cx="6858000" cy="9144000"/>
  <p:defaultTextStyle>
    <a:defPPr>
      <a:defRPr lang="en-AU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21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921B8E94-56B5-4AFB-80DA-6A1FD61E013C}" type="datetime1">
              <a:rPr lang="en-AU"/>
              <a:pPr/>
              <a:t>15/09/2011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CA7E3431-74FC-44CF-9547-857FC132F04C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C1ADE6C4-C052-4ECE-AC3D-EE9063CFABF4}" type="datetime1">
              <a:rPr lang="en-AU"/>
              <a:pPr/>
              <a:t>15/09/2011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0125F1B8-95EE-4A12-8B2A-40DC4C228FA5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3F1AD0B0-0FCC-4725-96E2-FDAF04191080}" type="datetime1">
              <a:rPr lang="en-AU"/>
              <a:pPr/>
              <a:t>15/09/2011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1EF0CA3E-A924-45A5-BEAA-A4BA84B0A105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rgbClr val="FFC000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7B821D19-2E96-4EB8-BD08-1EDBB4559890}" type="datetime1">
              <a:rPr lang="en-AU"/>
              <a:pPr/>
              <a:t>15/09/2011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7A9FC4CE-0FD1-4991-BC62-9678D0E27B0A}" type="slidenum">
              <a:rPr lang="en-AU"/>
              <a:pPr/>
              <a:t>‹#›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4AA734C7-0428-4828-8139-26597123A832}" type="datetime1">
              <a:rPr lang="en-AU"/>
              <a:pPr/>
              <a:t>15/09/2011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1074F218-C8BA-49D7-AD6A-449AFF28FA99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196BBFDE-C8AC-40D9-99A4-27FEAF2214D9}" type="datetime1">
              <a:rPr lang="en-AU"/>
              <a:pPr/>
              <a:t>15/09/2011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183239C7-23C3-46B3-95A4-6244E26F5F8D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95026B9C-CD6E-4E99-84C8-252CE9F8A8B6}" type="datetime1">
              <a:rPr lang="en-AU"/>
              <a:pPr/>
              <a:t>15/09/2011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7A453DF0-2FB2-4552-9D44-8442A14AAB61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DF1DF5FB-A8DF-4B40-B21F-ED13D4A9BC94}" type="datetime1">
              <a:rPr lang="en-AU"/>
              <a:pPr/>
              <a:t>15/09/2011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4C82233F-EA9A-4CC6-872A-5D080BD6A3A9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F2C1FC6F-4951-4712-98E1-9C14196D289C}" type="datetime1">
              <a:rPr lang="en-AU"/>
              <a:pPr/>
              <a:t>15/09/2011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D9144F85-6E93-402D-BEA9-C64DD581B478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E1DEACFF-3D1B-43F6-95BB-0BF3909CEEDF}" type="datetime1">
              <a:rPr lang="en-AU"/>
              <a:pPr/>
              <a:t>15/09/2011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DB4D7260-59DF-4016-8883-0C8F8A753AAD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181C0EAE-2F8E-442D-AA1B-83495D44EA56}" type="datetime1">
              <a:rPr lang="en-AU"/>
              <a:pPr/>
              <a:t>15/09/2011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4BA9D960-B1F4-4F68-89C2-2D2BD81B5D21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smtClean="0"/>
          </a:p>
        </p:txBody>
      </p:sp>
      <p:pic>
        <p:nvPicPr>
          <p:cNvPr id="1028" name="Picture 4" descr="pptbanner.jp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footer.pn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6335312"/>
            <a:ext cx="9144000" cy="5226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t.love@ecu.edu.au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pptcover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36613"/>
            <a:ext cx="9144000" cy="553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713982" y="4476090"/>
            <a:ext cx="3323923" cy="954107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en-GB" sz="3600" dirty="0" smtClean="0">
                <a:solidFill>
                  <a:srgbClr val="FFFF00"/>
                </a:solidFill>
                <a:effectLst>
                  <a:glow rad="63500">
                    <a:schemeClr val="accent1">
                      <a:satMod val="175000"/>
                      <a:alpha val="74000"/>
                    </a:schemeClr>
                  </a:glow>
                </a:effectLst>
                <a:latin typeface="Franklin Gothic Medium" pitchFamily="34" charset="0"/>
              </a:rPr>
              <a:t>Dr Terence Love</a:t>
            </a:r>
          </a:p>
          <a:p>
            <a:r>
              <a:rPr lang="en-GB" sz="2000" dirty="0" smtClean="0">
                <a:solidFill>
                  <a:srgbClr val="FFFF00"/>
                </a:solidFill>
                <a:effectLst>
                  <a:glow rad="63500">
                    <a:schemeClr val="accent1">
                      <a:satMod val="175000"/>
                      <a:alpha val="74000"/>
                    </a:schemeClr>
                  </a:glow>
                </a:effectLst>
                <a:latin typeface="Franklin Gothic Medium" pitchFamily="34" charset="0"/>
              </a:rPr>
              <a:t>t.love@ecu.edu.au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" y="2277543"/>
            <a:ext cx="91440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Franklin Gothic Medium" pitchFamily="34" charset="0"/>
              </a:rPr>
              <a:t>The 3-Year Fast-Track PhD</a:t>
            </a:r>
            <a:endParaRPr lang="en-GB" sz="5400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7238" y="274638"/>
            <a:ext cx="7609562" cy="1143000"/>
          </a:xfrm>
        </p:spPr>
        <p:txBody>
          <a:bodyPr/>
          <a:lstStyle/>
          <a:p>
            <a:r>
              <a:rPr lang="en-GB" dirty="0" smtClean="0"/>
              <a:t>PhD competencies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186"/>
            <a:ext cx="8229600" cy="5073977"/>
          </a:xfrm>
        </p:spPr>
        <p:txBody>
          <a:bodyPr/>
          <a:lstStyle/>
          <a:p>
            <a:r>
              <a:rPr lang="en-GB" sz="2000" dirty="0"/>
              <a:t>Set up and manage  new research projects</a:t>
            </a:r>
          </a:p>
          <a:p>
            <a:r>
              <a:rPr lang="en-GB" sz="2000" dirty="0"/>
              <a:t>Develop new research and theory (different from their PhD)</a:t>
            </a:r>
          </a:p>
          <a:p>
            <a:r>
              <a:rPr lang="en-GB" sz="2000" dirty="0"/>
              <a:t>High level reasoning skills</a:t>
            </a:r>
          </a:p>
          <a:p>
            <a:r>
              <a:rPr lang="en-GB" sz="2000" dirty="0"/>
              <a:t>Collaborate effectively in a variety of team roles</a:t>
            </a:r>
          </a:p>
          <a:p>
            <a:r>
              <a:rPr lang="en-GB" sz="2000" dirty="0"/>
              <a:t>Good team worker</a:t>
            </a:r>
          </a:p>
          <a:p>
            <a:r>
              <a:rPr lang="en-GB" sz="2000" dirty="0"/>
              <a:t>Sound administrator</a:t>
            </a:r>
          </a:p>
          <a:p>
            <a:r>
              <a:rPr lang="en-GB" sz="2000" dirty="0"/>
              <a:t>Accurate and honest budget management</a:t>
            </a:r>
          </a:p>
          <a:p>
            <a:r>
              <a:rPr lang="en-GB" sz="2000" dirty="0"/>
              <a:t>Develop quotes for work and plan workflows and resources</a:t>
            </a:r>
          </a:p>
          <a:p>
            <a:r>
              <a:rPr lang="en-GB" sz="2000" dirty="0"/>
              <a:t>Write professional documents and reports that will stand legal scrutiny</a:t>
            </a:r>
          </a:p>
          <a:p>
            <a:r>
              <a:rPr lang="en-GB" sz="2000" dirty="0"/>
              <a:t>Manage their personal and work lives professionally</a:t>
            </a:r>
          </a:p>
          <a:p>
            <a:r>
              <a:rPr lang="en-GB" sz="2000" dirty="0"/>
              <a:t>Establish and maintain professional networks</a:t>
            </a:r>
          </a:p>
          <a:p>
            <a:r>
              <a:rPr lang="en-GB" sz="2000" dirty="0"/>
              <a:t>Make sound professional  and ethical judgments</a:t>
            </a:r>
          </a:p>
          <a:p>
            <a:r>
              <a:rPr lang="en-GB" sz="2000" dirty="0"/>
              <a:t>Be politically and administratively </a:t>
            </a:r>
            <a:r>
              <a:rPr lang="en-GB" sz="2000" dirty="0" smtClean="0"/>
              <a:t>effective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xmlns="" val="273484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0180" y="274638"/>
            <a:ext cx="7396619" cy="1143000"/>
          </a:xfrm>
        </p:spPr>
        <p:txBody>
          <a:bodyPr/>
          <a:lstStyle/>
          <a:p>
            <a:r>
              <a:rPr lang="en-GB" sz="3600" dirty="0" smtClean="0"/>
              <a:t>Types of Research Project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/>
              <a:t>Problem-based</a:t>
            </a:r>
            <a:r>
              <a:rPr lang="en-GB" sz="2800" dirty="0"/>
              <a:t> research (usually best for PhDs)</a:t>
            </a:r>
          </a:p>
          <a:p>
            <a:r>
              <a:rPr lang="en-GB" sz="2800" b="1" dirty="0"/>
              <a:t>Single question </a:t>
            </a:r>
            <a:r>
              <a:rPr lang="en-GB" sz="2800" dirty="0"/>
              <a:t>research (</a:t>
            </a:r>
            <a:r>
              <a:rPr lang="en-GB" sz="2800" dirty="0" smtClean="0"/>
              <a:t>Why di</a:t>
            </a:r>
            <a:r>
              <a:rPr lang="en-GB" dirty="0" smtClean="0"/>
              <a:t>d </a:t>
            </a:r>
            <a:r>
              <a:rPr lang="en-GB" sz="2800" dirty="0" smtClean="0"/>
              <a:t>the  </a:t>
            </a:r>
            <a:r>
              <a:rPr lang="en-GB" sz="2800" dirty="0"/>
              <a:t>Egyptians to build pyramids</a:t>
            </a:r>
            <a:r>
              <a:rPr lang="en-GB" sz="2800" dirty="0" smtClean="0"/>
              <a:t>? – often unsuitable)</a:t>
            </a:r>
            <a:endParaRPr lang="en-GB" sz="2800" dirty="0"/>
          </a:p>
          <a:p>
            <a:r>
              <a:rPr lang="en-GB" sz="2800" b="1" dirty="0"/>
              <a:t>Blue-sky</a:t>
            </a:r>
            <a:r>
              <a:rPr lang="en-GB" sz="2800" dirty="0"/>
              <a:t> research </a:t>
            </a:r>
            <a:r>
              <a:rPr lang="en-GB" sz="2800" dirty="0" smtClean="0"/>
              <a:t>(‘What </a:t>
            </a:r>
            <a:r>
              <a:rPr lang="en-GB" sz="2800" dirty="0"/>
              <a:t>happens if</a:t>
            </a:r>
            <a:r>
              <a:rPr lang="en-GB" sz="2800" dirty="0" smtClean="0"/>
              <a:t>…? </a:t>
            </a:r>
            <a:r>
              <a:rPr lang="en-GB" sz="2800" dirty="0"/>
              <a:t>- usually not suitable for PhDs) </a:t>
            </a:r>
          </a:p>
          <a:p>
            <a:r>
              <a:rPr lang="en-GB" sz="2800" b="1" dirty="0"/>
              <a:t>Hypothesis-testing</a:t>
            </a:r>
            <a:r>
              <a:rPr lang="en-GB" sz="2800" dirty="0"/>
              <a:t> research </a:t>
            </a:r>
            <a:r>
              <a:rPr lang="en-GB" sz="2800" dirty="0" smtClean="0"/>
              <a:t>(only for </a:t>
            </a:r>
            <a:r>
              <a:rPr lang="en-GB" sz="2800" dirty="0"/>
              <a:t>fields with </a:t>
            </a:r>
            <a:r>
              <a:rPr lang="en-GB" sz="2800" dirty="0" smtClean="0"/>
              <a:t>highly-developed </a:t>
            </a:r>
            <a:r>
              <a:rPr lang="en-GB" sz="2800" dirty="0"/>
              <a:t>and tested body of </a:t>
            </a:r>
            <a:r>
              <a:rPr lang="en-GB" sz="2800" dirty="0" smtClean="0"/>
              <a:t>theory)</a:t>
            </a:r>
            <a:endParaRPr lang="en-GB" sz="2800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658524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Reasoning &amp;</a:t>
            </a:r>
            <a:br>
              <a:rPr lang="en-AU" dirty="0" smtClean="0"/>
            </a:br>
            <a:r>
              <a:rPr lang="en-AU" dirty="0" smtClean="0"/>
              <a:t>Justification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41742"/>
            <a:ext cx="8229600" cy="4084421"/>
          </a:xfrm>
        </p:spPr>
        <p:txBody>
          <a:bodyPr/>
          <a:lstStyle/>
          <a:p>
            <a:r>
              <a:rPr lang="en-GB" b="1" dirty="0" smtClean="0"/>
              <a:t>Logical </a:t>
            </a:r>
            <a:r>
              <a:rPr lang="en-GB" dirty="0" smtClean="0"/>
              <a:t>(If A true and B is true then logically C )</a:t>
            </a:r>
          </a:p>
          <a:p>
            <a:r>
              <a:rPr lang="en-GB" b="1" dirty="0" smtClean="0"/>
              <a:t>Casuistic</a:t>
            </a:r>
            <a:r>
              <a:rPr lang="en-GB" dirty="0" smtClean="0"/>
              <a:t> (e.g. because a  trusted researcher reported it on the basis of their research)</a:t>
            </a:r>
          </a:p>
          <a:p>
            <a:r>
              <a:rPr lang="en-GB" b="1" dirty="0" err="1" smtClean="0"/>
              <a:t>Deontic</a:t>
            </a:r>
            <a:r>
              <a:rPr lang="en-GB" dirty="0" smtClean="0"/>
              <a:t> (self-evident, </a:t>
            </a:r>
            <a:r>
              <a:rPr lang="en-GB" dirty="0" err="1" smtClean="0"/>
              <a:t>e.g</a:t>
            </a:r>
            <a:r>
              <a:rPr lang="en-GB" dirty="0" smtClean="0"/>
              <a:t> a cup is a cup)</a:t>
            </a:r>
          </a:p>
          <a:p>
            <a:r>
              <a:rPr lang="en-GB" b="1" dirty="0" smtClean="0"/>
              <a:t>Rhetoric</a:t>
            </a:r>
            <a:r>
              <a:rPr lang="en-GB" dirty="0" smtClean="0"/>
              <a:t> (persuasion through emotion or fallacies. Usually important to </a:t>
            </a:r>
            <a:r>
              <a:rPr lang="en-GB" b="1" dirty="0" smtClean="0"/>
              <a:t>avoid</a:t>
            </a:r>
            <a:r>
              <a:rPr lang="en-GB" dirty="0" smtClean="0"/>
              <a:t>  using rhetorical justification in PhD theses)</a:t>
            </a:r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Structured lit. review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7342"/>
            <a:ext cx="8229600" cy="4998821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 smtClean="0"/>
              <a:t>A common fear of PhD candidates is ‘How do I know if I’ve reviewed enough material?’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Simple structured literature review method (for Google):</a:t>
            </a:r>
          </a:p>
          <a:p>
            <a:pPr lvl="1"/>
            <a:r>
              <a:rPr lang="en-GB" sz="1600" dirty="0" smtClean="0"/>
              <a:t>Set Google Preferences  - 50 items (scrolls faster)</a:t>
            </a:r>
          </a:p>
          <a:p>
            <a:pPr lvl="1"/>
            <a:r>
              <a:rPr lang="en-GB" sz="1600" dirty="0" smtClean="0"/>
              <a:t>Identify and write down appropriate  ‘</a:t>
            </a:r>
            <a:r>
              <a:rPr lang="en-GB" sz="1600" b="1" dirty="0" smtClean="0"/>
              <a:t>keywords</a:t>
            </a:r>
            <a:r>
              <a:rPr lang="en-GB" sz="1600" dirty="0" smtClean="0"/>
              <a:t>’ to search</a:t>
            </a:r>
          </a:p>
          <a:p>
            <a:pPr lvl="1"/>
            <a:r>
              <a:rPr lang="en-GB" sz="1600" dirty="0" smtClean="0"/>
              <a:t>Google using these keywords and identify </a:t>
            </a:r>
            <a:r>
              <a:rPr lang="en-GB" sz="1600" b="1" dirty="0" smtClean="0"/>
              <a:t>better</a:t>
            </a:r>
            <a:r>
              <a:rPr lang="en-GB" sz="1600" dirty="0" smtClean="0"/>
              <a:t> </a:t>
            </a:r>
            <a:r>
              <a:rPr lang="en-GB" sz="1600" b="1" dirty="0" smtClean="0"/>
              <a:t>keywords</a:t>
            </a:r>
            <a:r>
              <a:rPr lang="en-GB" sz="1600" dirty="0" smtClean="0"/>
              <a:t> (by reading titles, abstracts,  and exec summaries)</a:t>
            </a:r>
          </a:p>
          <a:p>
            <a:pPr lvl="1"/>
            <a:r>
              <a:rPr lang="en-GB" sz="1600" b="1" dirty="0" smtClean="0"/>
              <a:t>Repeat</a:t>
            </a:r>
            <a:r>
              <a:rPr lang="en-GB" sz="1600" dirty="0" smtClean="0"/>
              <a:t> until no longer useful and then use for search</a:t>
            </a:r>
          </a:p>
          <a:p>
            <a:pPr lvl="1"/>
            <a:r>
              <a:rPr lang="en-GB" sz="1600" dirty="0" smtClean="0"/>
              <a:t>Review  and save relevant documents and copy details into Endnote</a:t>
            </a:r>
          </a:p>
          <a:p>
            <a:pPr lvl="1"/>
            <a:r>
              <a:rPr lang="en-GB" sz="1600" dirty="0" smtClean="0"/>
              <a:t>In literature review, describe and justify choice of keywords before reviewing material</a:t>
            </a:r>
          </a:p>
          <a:p>
            <a:pPr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Use similar process for library catalogues, journals, databases etc.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xmlns="" val="141406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Structured thesis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Too much effort and time goes into re-organising and re-writing PhD theses</a:t>
            </a:r>
            <a:r>
              <a:rPr lang="en-GB" sz="2800" dirty="0" smtClean="0"/>
              <a:t>.</a:t>
            </a:r>
          </a:p>
          <a:p>
            <a:r>
              <a:rPr lang="en-GB" dirty="0" smtClean="0"/>
              <a:t>Start writing thesis week 1 (with supervisor proof reading)</a:t>
            </a:r>
            <a:endParaRPr lang="en-GB" sz="2800" dirty="0"/>
          </a:p>
          <a:p>
            <a:r>
              <a:rPr lang="en-GB" sz="2800" dirty="0" smtClean="0"/>
              <a:t>Use pre-defined thesis </a:t>
            </a:r>
            <a:r>
              <a:rPr lang="en-GB" sz="2800" dirty="0"/>
              <a:t>structure of limited size</a:t>
            </a:r>
          </a:p>
          <a:p>
            <a:r>
              <a:rPr lang="en-GB" sz="2800" dirty="0"/>
              <a:t>Recommend </a:t>
            </a:r>
            <a:r>
              <a:rPr lang="en-GB" sz="2800" b="1" dirty="0" smtClean="0"/>
              <a:t>Perry </a:t>
            </a:r>
            <a:r>
              <a:rPr lang="en-GB" sz="2800" b="1" dirty="0"/>
              <a:t>‘5 Chapter Thesis</a:t>
            </a:r>
            <a:r>
              <a:rPr lang="en-GB" sz="2800" b="1" dirty="0" smtClean="0"/>
              <a:t>’.</a:t>
            </a:r>
            <a:endParaRPr lang="en-GB" sz="2800" b="1" dirty="0"/>
          </a:p>
          <a:p>
            <a:r>
              <a:rPr lang="en-GB" sz="2800" dirty="0" smtClean="0"/>
              <a:t>75000-80000 </a:t>
            </a:r>
            <a:r>
              <a:rPr lang="en-GB" sz="2800" dirty="0"/>
              <a:t>words </a:t>
            </a:r>
            <a:r>
              <a:rPr lang="en-GB" sz="2800" dirty="0" smtClean="0"/>
              <a:t>(less words is </a:t>
            </a:r>
            <a:r>
              <a:rPr lang="en-GB" sz="2800" dirty="0"/>
              <a:t>better</a:t>
            </a:r>
            <a:r>
              <a:rPr lang="en-GB" sz="2800" dirty="0" smtClean="0"/>
              <a:t>)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xmlns="" val="119659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Perry 5 Ch Thesis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Structure approved by examiners</a:t>
            </a:r>
          </a:p>
          <a:p>
            <a:r>
              <a:rPr lang="en-US" dirty="0" smtClean="0"/>
              <a:t>Written in shortest time with minimum content</a:t>
            </a:r>
          </a:p>
          <a:p>
            <a:r>
              <a:rPr lang="en-US" dirty="0" smtClean="0"/>
              <a:t>Demonstrates doctoral competencies</a:t>
            </a:r>
          </a:p>
          <a:p>
            <a:r>
              <a:rPr lang="en-US" dirty="0" smtClean="0"/>
              <a:t>Parts suitable for publication (thesis)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5 Ch process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Define </a:t>
            </a:r>
            <a:r>
              <a:rPr lang="en-US" i="1" dirty="0" smtClean="0"/>
              <a:t>research problem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Review literature </a:t>
            </a:r>
            <a:r>
              <a:rPr lang="en-US" i="1" dirty="0" smtClean="0"/>
              <a:t>- </a:t>
            </a:r>
            <a:r>
              <a:rPr lang="en-US" dirty="0" smtClean="0"/>
              <a:t>how others have tried to solve  research problem</a:t>
            </a:r>
            <a:endParaRPr lang="en-US" i="1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Identify </a:t>
            </a:r>
            <a:r>
              <a:rPr lang="en-US" i="1" dirty="0" smtClean="0"/>
              <a:t>research questions</a:t>
            </a:r>
            <a:r>
              <a:rPr lang="en-US" dirty="0" smtClean="0"/>
              <a:t> that provide information to  resolve research problem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Choose </a:t>
            </a:r>
            <a:r>
              <a:rPr lang="en-US" i="1" dirty="0" smtClean="0"/>
              <a:t>methods of</a:t>
            </a:r>
            <a:r>
              <a:rPr lang="en-US" dirty="0" smtClean="0"/>
              <a:t> </a:t>
            </a:r>
            <a:r>
              <a:rPr lang="en-US" i="1" dirty="0" smtClean="0"/>
              <a:t>data collection </a:t>
            </a:r>
            <a:r>
              <a:rPr lang="en-US" dirty="0" smtClean="0"/>
              <a:t>and</a:t>
            </a:r>
            <a:r>
              <a:rPr lang="en-US" i="1" dirty="0" smtClean="0"/>
              <a:t> analysis  </a:t>
            </a:r>
            <a:r>
              <a:rPr lang="en-US" dirty="0" smtClean="0"/>
              <a:t>to answer </a:t>
            </a:r>
            <a:r>
              <a:rPr lang="en-US" i="1" dirty="0" smtClean="0"/>
              <a:t>research questions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Report </a:t>
            </a:r>
            <a:r>
              <a:rPr lang="en-US" i="1" dirty="0" smtClean="0"/>
              <a:t>Results</a:t>
            </a:r>
            <a:r>
              <a:rPr lang="en-US" dirty="0" smtClean="0"/>
              <a:t> of data collection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Explain how </a:t>
            </a:r>
            <a:r>
              <a:rPr lang="en-US" i="1" dirty="0" smtClean="0"/>
              <a:t>Results </a:t>
            </a:r>
            <a:r>
              <a:rPr lang="en-US" dirty="0" smtClean="0"/>
              <a:t>answer r</a:t>
            </a:r>
            <a:r>
              <a:rPr lang="en-US" i="1" dirty="0" smtClean="0"/>
              <a:t>esearch questions </a:t>
            </a:r>
            <a:r>
              <a:rPr lang="en-US" dirty="0" smtClean="0"/>
              <a:t>and solve </a:t>
            </a:r>
            <a:r>
              <a:rPr lang="en-US" i="1" dirty="0" smtClean="0"/>
              <a:t>research problem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Explain implications</a:t>
            </a:r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5 Ch Structure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7188" indent="-357188">
              <a:lnSpc>
                <a:spcPct val="90000"/>
              </a:lnSpc>
            </a:pPr>
            <a:r>
              <a:rPr lang="en-US" dirty="0" smtClean="0"/>
              <a:t>Ch 1 - Introduction</a:t>
            </a:r>
          </a:p>
          <a:p>
            <a:pPr marL="357188" indent="-357188">
              <a:lnSpc>
                <a:spcPct val="90000"/>
              </a:lnSpc>
            </a:pPr>
            <a:r>
              <a:rPr lang="en-US" dirty="0" smtClean="0"/>
              <a:t>Ch 2 - Literature Review</a:t>
            </a:r>
          </a:p>
          <a:p>
            <a:pPr marL="357188" indent="-357188">
              <a:lnSpc>
                <a:spcPct val="90000"/>
              </a:lnSpc>
            </a:pPr>
            <a:r>
              <a:rPr lang="en-US" dirty="0" smtClean="0"/>
              <a:t>Ch 3 - Research Methods</a:t>
            </a:r>
          </a:p>
          <a:p>
            <a:pPr marL="357188" indent="-357188">
              <a:lnSpc>
                <a:spcPct val="90000"/>
              </a:lnSpc>
            </a:pPr>
            <a:r>
              <a:rPr lang="en-US" dirty="0" smtClean="0"/>
              <a:t>Ch 4 - Report of Data Collection</a:t>
            </a:r>
          </a:p>
          <a:p>
            <a:pPr marL="357188" indent="-357188">
              <a:lnSpc>
                <a:spcPct val="90000"/>
              </a:lnSpc>
            </a:pPr>
            <a:r>
              <a:rPr lang="en-US" dirty="0" smtClean="0"/>
              <a:t>Ch 5 - Conclusions &amp; Implications</a:t>
            </a:r>
          </a:p>
          <a:p>
            <a:pPr marL="357188" indent="-357188">
              <a:lnSpc>
                <a:spcPct val="90000"/>
              </a:lnSpc>
            </a:pPr>
            <a:r>
              <a:rPr lang="en-US" dirty="0" smtClean="0"/>
              <a:t>References</a:t>
            </a:r>
          </a:p>
          <a:p>
            <a:pPr marL="357188" indent="-357188">
              <a:lnSpc>
                <a:spcPct val="90000"/>
              </a:lnSpc>
            </a:pPr>
            <a:r>
              <a:rPr lang="en-US" dirty="0" smtClean="0"/>
              <a:t>Appendices</a:t>
            </a:r>
          </a:p>
          <a:p>
            <a:pPr>
              <a:buNone/>
            </a:pP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Administration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Administration is consistently one of the unnecessary causes of delay in PhD completion</a:t>
            </a:r>
          </a:p>
          <a:p>
            <a:r>
              <a:rPr lang="en-GB" dirty="0" smtClean="0"/>
              <a:t>Manage administration timing tightly, and </a:t>
            </a:r>
          </a:p>
          <a:p>
            <a:r>
              <a:rPr lang="en-GB" dirty="0" smtClean="0"/>
              <a:t>Manage your supervisor managing administration</a:t>
            </a:r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Timeline 18 month PhD</a:t>
            </a:r>
            <a:br>
              <a:rPr lang="en-AU" dirty="0" smtClean="0"/>
            </a:br>
            <a:r>
              <a:rPr lang="en-AU" sz="3600" dirty="0" smtClean="0"/>
              <a:t>(very experienced researchers only!)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27388023"/>
              </p:ext>
            </p:extLst>
          </p:nvPr>
        </p:nvGraphicFramePr>
        <p:xfrm>
          <a:off x="851770" y="1728593"/>
          <a:ext cx="7835030" cy="4025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6301"/>
                <a:gridCol w="2748729"/>
              </a:tblGrid>
              <a:tr h="447333">
                <a:tc>
                  <a:txBody>
                    <a:bodyPr/>
                    <a:lstStyle/>
                    <a:p>
                      <a:r>
                        <a:rPr lang="en-GB" dirty="0" smtClean="0"/>
                        <a:t>Task</a:t>
                      </a:r>
                      <a:endParaRPr lang="en-GB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Time</a:t>
                      </a:r>
                      <a:endParaRPr lang="en-GB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7333">
                <a:tc>
                  <a:txBody>
                    <a:bodyPr/>
                    <a:lstStyle/>
                    <a:p>
                      <a:r>
                        <a:rPr lang="en-GB" dirty="0" smtClean="0"/>
                        <a:t>Application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 month</a:t>
                      </a:r>
                      <a:endParaRPr lang="en-GB" dirty="0"/>
                    </a:p>
                  </a:txBody>
                  <a:tcPr/>
                </a:tc>
              </a:tr>
              <a:tr h="447333">
                <a:tc>
                  <a:txBody>
                    <a:bodyPr/>
                    <a:lstStyle/>
                    <a:p>
                      <a:r>
                        <a:rPr lang="en-GB" dirty="0" smtClean="0"/>
                        <a:t>Candidacy and ethics approved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 months</a:t>
                      </a:r>
                      <a:endParaRPr lang="en-GB" dirty="0"/>
                    </a:p>
                  </a:txBody>
                  <a:tcPr/>
                </a:tc>
              </a:tr>
              <a:tr h="447333">
                <a:tc>
                  <a:txBody>
                    <a:bodyPr/>
                    <a:lstStyle/>
                    <a:p>
                      <a:r>
                        <a:rPr lang="en-GB" dirty="0" smtClean="0"/>
                        <a:t>Literature</a:t>
                      </a:r>
                      <a:r>
                        <a:rPr lang="en-GB" baseline="0" dirty="0" smtClean="0"/>
                        <a:t> review &amp; data collection prep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 months</a:t>
                      </a:r>
                      <a:endParaRPr lang="en-GB" dirty="0"/>
                    </a:p>
                  </a:txBody>
                  <a:tcPr/>
                </a:tc>
              </a:tr>
              <a:tr h="447333">
                <a:tc>
                  <a:txBody>
                    <a:bodyPr/>
                    <a:lstStyle/>
                    <a:p>
                      <a:r>
                        <a:rPr lang="en-GB" dirty="0" smtClean="0"/>
                        <a:t>Data collection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 months</a:t>
                      </a:r>
                      <a:endParaRPr lang="en-GB" dirty="0"/>
                    </a:p>
                  </a:txBody>
                  <a:tcPr/>
                </a:tc>
              </a:tr>
              <a:tr h="447333">
                <a:tc>
                  <a:txBody>
                    <a:bodyPr/>
                    <a:lstStyle/>
                    <a:p>
                      <a:r>
                        <a:rPr lang="en-GB" dirty="0" smtClean="0"/>
                        <a:t>Analyses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 months</a:t>
                      </a:r>
                      <a:endParaRPr lang="en-GB" dirty="0"/>
                    </a:p>
                  </a:txBody>
                  <a:tcPr/>
                </a:tc>
              </a:tr>
              <a:tr h="447333">
                <a:tc>
                  <a:txBody>
                    <a:bodyPr/>
                    <a:lstStyle/>
                    <a:p>
                      <a:r>
                        <a:rPr lang="en-GB" dirty="0" smtClean="0"/>
                        <a:t>Proofing</a:t>
                      </a:r>
                      <a:r>
                        <a:rPr lang="en-GB" baseline="0" dirty="0" smtClean="0"/>
                        <a:t> and editing of thesis 70,000 words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 months</a:t>
                      </a:r>
                      <a:endParaRPr lang="en-GB" dirty="0"/>
                    </a:p>
                  </a:txBody>
                  <a:tcPr/>
                </a:tc>
              </a:tr>
              <a:tr h="447333">
                <a:tc>
                  <a:txBody>
                    <a:bodyPr/>
                    <a:lstStyle/>
                    <a:p>
                      <a:r>
                        <a:rPr lang="en-GB" dirty="0" smtClean="0"/>
                        <a:t>Examination and award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 months</a:t>
                      </a:r>
                      <a:endParaRPr lang="en-GB" dirty="0"/>
                    </a:p>
                  </a:txBody>
                  <a:tcPr/>
                </a:tc>
              </a:tr>
              <a:tr h="447333">
                <a:tc>
                  <a:txBody>
                    <a:bodyPr/>
                    <a:lstStyle/>
                    <a:p>
                      <a:r>
                        <a:rPr lang="en-GB" dirty="0" smtClean="0"/>
                        <a:t>Total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18 months 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Aims for PhDs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Candidates with doctoral competencies</a:t>
            </a:r>
          </a:p>
          <a:p>
            <a:r>
              <a:rPr lang="en-GB" dirty="0" smtClean="0"/>
              <a:t>All doctoral completions within 3 years</a:t>
            </a:r>
          </a:p>
          <a:p>
            <a:r>
              <a:rPr lang="en-GB" sz="2800" dirty="0" smtClean="0"/>
              <a:t>High-quality </a:t>
            </a:r>
            <a:r>
              <a:rPr lang="en-GB" sz="2800" dirty="0"/>
              <a:t>doctoral outcomes useful to society</a:t>
            </a:r>
          </a:p>
          <a:p>
            <a:r>
              <a:rPr lang="en-GB" sz="2800" dirty="0" smtClean="0"/>
              <a:t>Same </a:t>
            </a:r>
            <a:r>
              <a:rPr lang="en-GB" sz="2800" dirty="0"/>
              <a:t>outcomes for </a:t>
            </a:r>
            <a:r>
              <a:rPr lang="en-GB" sz="2800" dirty="0" smtClean="0"/>
              <a:t>2nd-language </a:t>
            </a:r>
            <a:r>
              <a:rPr lang="en-GB" sz="2800" dirty="0"/>
              <a:t>speakers</a:t>
            </a:r>
          </a:p>
          <a:p>
            <a:endParaRPr lang="en-GB" dirty="0"/>
          </a:p>
        </p:txBody>
      </p:sp>
      <p:pic>
        <p:nvPicPr>
          <p:cNvPr id="4" name="Picture 12" descr="C:\Users\Terence Love\AppData\Local\Microsoft\Windows\Temporary Internet Files\Content.IE5\AB3MKD9G\MC90038355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0727" y="3899160"/>
            <a:ext cx="1008112" cy="1234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26449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Discussion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‘Best practices’ supervision</a:t>
            </a:r>
          </a:p>
          <a:p>
            <a:r>
              <a:rPr lang="en-GB" sz="2800" dirty="0"/>
              <a:t>Choice of research project</a:t>
            </a:r>
          </a:p>
          <a:p>
            <a:r>
              <a:rPr lang="en-GB" sz="2800" dirty="0" smtClean="0"/>
              <a:t>Timeline</a:t>
            </a:r>
            <a:endParaRPr lang="en-GB" sz="2800" dirty="0"/>
          </a:p>
          <a:p>
            <a:r>
              <a:rPr lang="en-GB" sz="2800" dirty="0"/>
              <a:t>Personal development of candidate</a:t>
            </a:r>
          </a:p>
          <a:p>
            <a:r>
              <a:rPr lang="en-GB" sz="2800" dirty="0"/>
              <a:t>Doctoral competencies</a:t>
            </a:r>
          </a:p>
          <a:p>
            <a:r>
              <a:rPr lang="en-GB" sz="2800" dirty="0"/>
              <a:t>Structured literature review and thesis</a:t>
            </a:r>
          </a:p>
          <a:p>
            <a:r>
              <a:rPr lang="en-GB" sz="2800" dirty="0" smtClean="0"/>
              <a:t>The best way to learn reasoning</a:t>
            </a:r>
            <a:r>
              <a:rPr lang="en-GB" sz="2800" dirty="0"/>
              <a:t>, research methods &amp; writing?</a:t>
            </a:r>
          </a:p>
          <a:p>
            <a:r>
              <a:rPr lang="en-GB" sz="2800" dirty="0"/>
              <a:t>High-level PhD administration by </a:t>
            </a:r>
            <a:r>
              <a:rPr lang="en-GB" sz="2800" dirty="0" smtClean="0"/>
              <a:t>supervisors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65230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Questions?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AU" dirty="0" smtClean="0"/>
          </a:p>
          <a:p>
            <a:pPr>
              <a:buNone/>
            </a:pPr>
            <a:endParaRPr lang="en-AU" dirty="0" smtClean="0"/>
          </a:p>
          <a:p>
            <a:pPr>
              <a:buNone/>
            </a:pPr>
            <a:endParaRPr lang="en-AU" dirty="0" smtClean="0"/>
          </a:p>
          <a:p>
            <a:pPr>
              <a:buNone/>
            </a:pPr>
            <a:endParaRPr lang="en-AU" dirty="0" smtClean="0"/>
          </a:p>
          <a:p>
            <a:pPr>
              <a:buNone/>
            </a:pPr>
            <a:endParaRPr lang="en-AU" dirty="0" smtClean="0"/>
          </a:p>
          <a:p>
            <a:pPr algn="ctr">
              <a:buNone/>
            </a:pPr>
            <a:r>
              <a:rPr lang="en-AU" dirty="0" smtClean="0"/>
              <a:t>Contact details:</a:t>
            </a:r>
          </a:p>
          <a:p>
            <a:pPr algn="ctr">
              <a:buNone/>
            </a:pPr>
            <a:r>
              <a:rPr lang="en-AU" dirty="0" smtClean="0"/>
              <a:t>Dr Terence Love</a:t>
            </a:r>
          </a:p>
          <a:p>
            <a:pPr algn="ctr">
              <a:buNone/>
            </a:pPr>
            <a:r>
              <a:rPr lang="en-AU" dirty="0" smtClean="0">
                <a:hlinkClick r:id="rId2"/>
              </a:rPr>
              <a:t>t.love@ecu.edu.au</a:t>
            </a:r>
            <a:r>
              <a:rPr lang="en-AU" dirty="0" smtClean="0"/>
              <a:t> </a:t>
            </a:r>
            <a:endParaRPr lang="en-A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Feedback?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Please complete the feedback sheets.</a:t>
            </a:r>
          </a:p>
          <a:p>
            <a:r>
              <a:rPr lang="en-GB" dirty="0" smtClean="0"/>
              <a:t>Leave in pile by exit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67066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Public concerns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Lack of useful </a:t>
            </a:r>
            <a:r>
              <a:rPr lang="en-GB" dirty="0" smtClean="0"/>
              <a:t>PhD outcomes </a:t>
            </a:r>
            <a:r>
              <a:rPr lang="en-GB" dirty="0"/>
              <a:t>to society</a:t>
            </a:r>
          </a:p>
          <a:p>
            <a:r>
              <a:rPr lang="en-GB" dirty="0"/>
              <a:t>Worth less than </a:t>
            </a:r>
            <a:r>
              <a:rPr lang="en-GB" dirty="0" smtClean="0"/>
              <a:t>cost </a:t>
            </a:r>
            <a:r>
              <a:rPr lang="en-GB" dirty="0"/>
              <a:t>to society </a:t>
            </a:r>
            <a:r>
              <a:rPr lang="en-GB" dirty="0" smtClean="0"/>
              <a:t>(~$</a:t>
            </a:r>
            <a:r>
              <a:rPr lang="en-GB" dirty="0"/>
              <a:t>500,000/PhD)</a:t>
            </a:r>
          </a:p>
          <a:p>
            <a:r>
              <a:rPr lang="en-GB" dirty="0"/>
              <a:t>Poor completion rate (</a:t>
            </a:r>
            <a:r>
              <a:rPr lang="en-GB" dirty="0" smtClean="0"/>
              <a:t>60% - but near 100% for those that submit)</a:t>
            </a:r>
            <a:endParaRPr lang="en-GB" dirty="0"/>
          </a:p>
          <a:p>
            <a:r>
              <a:rPr lang="en-GB" dirty="0"/>
              <a:t>Overrun of </a:t>
            </a:r>
            <a:r>
              <a:rPr lang="en-GB" dirty="0" smtClean="0"/>
              <a:t>time</a:t>
            </a:r>
            <a:endParaRPr lang="en-GB" dirty="0"/>
          </a:p>
          <a:p>
            <a:r>
              <a:rPr lang="en-GB" dirty="0" smtClean="0"/>
              <a:t>New doctors not </a:t>
            </a:r>
            <a:r>
              <a:rPr lang="en-GB" dirty="0"/>
              <a:t>competent </a:t>
            </a:r>
            <a:r>
              <a:rPr lang="en-GB" dirty="0" smtClean="0"/>
              <a:t>or useful </a:t>
            </a:r>
            <a:r>
              <a:rPr lang="en-GB" dirty="0"/>
              <a:t>to society</a:t>
            </a:r>
          </a:p>
          <a:p>
            <a:endParaRPr lang="en-GB" dirty="0"/>
          </a:p>
        </p:txBody>
      </p:sp>
      <p:pic>
        <p:nvPicPr>
          <p:cNvPr id="1026" name="Picture 2" descr="C:\Program Files\Microsoft Office\MEDIA\CAGCAT10\j0286034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31702" y="1157630"/>
            <a:ext cx="918972" cy="885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7081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Completion rates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3255" y="985452"/>
            <a:ext cx="7628350" cy="5215885"/>
          </a:xfrm>
        </p:spPr>
      </p:pic>
    </p:spTree>
    <p:extLst>
      <p:ext uri="{BB962C8B-B14F-4D97-AF65-F5344CB8AC3E}">
        <p14:creationId xmlns:p14="http://schemas.microsoft.com/office/powerpoint/2010/main" xmlns="" val="314686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Work study </a:t>
            </a:r>
            <a:r>
              <a:rPr lang="en-GB" dirty="0" smtClean="0"/>
              <a:t>of PhD research, supervision &amp; examination (tasks, time, critical paths, lost time)</a:t>
            </a:r>
          </a:p>
          <a:p>
            <a:r>
              <a:rPr lang="en-GB" b="1" dirty="0" smtClean="0"/>
              <a:t>Research literature </a:t>
            </a:r>
            <a:r>
              <a:rPr lang="en-GB" dirty="0" smtClean="0"/>
              <a:t>– PhD study, supervision, education, assessment…</a:t>
            </a:r>
          </a:p>
          <a:p>
            <a:r>
              <a:rPr lang="en-GB" b="1" dirty="0" smtClean="0"/>
              <a:t>Educational theory - </a:t>
            </a:r>
            <a:r>
              <a:rPr lang="en-GB" dirty="0" smtClean="0"/>
              <a:t>aims, objectives, curricula, learning objectives, performance criteria, assessment modes ..</a:t>
            </a:r>
          </a:p>
          <a:p>
            <a:r>
              <a:rPr lang="en-GB" b="1" dirty="0" smtClean="0"/>
              <a:t>Empirical</a:t>
            </a:r>
            <a:r>
              <a:rPr lang="en-GB" dirty="0" smtClean="0"/>
              <a:t> observation and testing… </a:t>
            </a:r>
          </a:p>
        </p:txBody>
      </p:sp>
    </p:spTree>
    <p:extLst>
      <p:ext uri="{BB962C8B-B14F-4D97-AF65-F5344CB8AC3E}">
        <p14:creationId xmlns:p14="http://schemas.microsoft.com/office/powerpoint/2010/main" xmlns="" val="478172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5336" y="274638"/>
            <a:ext cx="7321463" cy="1143000"/>
          </a:xfrm>
        </p:spPr>
        <p:txBody>
          <a:bodyPr/>
          <a:lstStyle/>
          <a:p>
            <a:r>
              <a:rPr lang="en-GB" dirty="0" smtClean="0"/>
              <a:t>Candidates’ concerns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Am I good enough?</a:t>
            </a:r>
          </a:p>
          <a:p>
            <a:r>
              <a:rPr lang="en-GB" sz="2400" dirty="0"/>
              <a:t>Is my research really a PhD?</a:t>
            </a:r>
          </a:p>
          <a:p>
            <a:r>
              <a:rPr lang="en-GB" sz="2400" dirty="0"/>
              <a:t>Have I reviewed enough literature?</a:t>
            </a:r>
          </a:p>
          <a:p>
            <a:r>
              <a:rPr lang="en-GB" sz="2400" dirty="0"/>
              <a:t>Are my research methods and analyses ok?</a:t>
            </a:r>
          </a:p>
          <a:p>
            <a:r>
              <a:rPr lang="en-GB" sz="2400" dirty="0"/>
              <a:t>How can I write such a big  thesis?</a:t>
            </a:r>
          </a:p>
          <a:p>
            <a:r>
              <a:rPr lang="en-GB" sz="2400" dirty="0"/>
              <a:t>I don’t feel like a </a:t>
            </a:r>
            <a:r>
              <a:rPr lang="en-GB" sz="2400" dirty="0" smtClean="0"/>
              <a:t>doctor!</a:t>
            </a:r>
            <a:endParaRPr lang="en-GB" sz="2400" dirty="0"/>
          </a:p>
          <a:p>
            <a:r>
              <a:rPr lang="en-GB" sz="2400" dirty="0"/>
              <a:t>How do I learn professional doctoral skills?</a:t>
            </a:r>
          </a:p>
          <a:p>
            <a:r>
              <a:rPr lang="en-GB" sz="2400" dirty="0"/>
              <a:t>Will I want to do this for all those years?</a:t>
            </a:r>
          </a:p>
          <a:p>
            <a:r>
              <a:rPr lang="en-GB" sz="2400" dirty="0"/>
              <a:t>Is my language good enough?</a:t>
            </a:r>
          </a:p>
          <a:p>
            <a:r>
              <a:rPr lang="en-GB" sz="2400" dirty="0"/>
              <a:t>How can I complete within time?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613248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delays PhDs?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5234"/>
            <a:ext cx="8229600" cy="4810930"/>
          </a:xfrm>
        </p:spPr>
        <p:txBody>
          <a:bodyPr/>
          <a:lstStyle/>
          <a:p>
            <a:r>
              <a:rPr lang="en-GB" sz="2400" dirty="0"/>
              <a:t>Administration delays and errors </a:t>
            </a:r>
          </a:p>
          <a:p>
            <a:r>
              <a:rPr lang="en-GB" sz="2400" dirty="0" smtClean="0"/>
              <a:t>Wrong kind of research project</a:t>
            </a:r>
          </a:p>
          <a:p>
            <a:r>
              <a:rPr lang="en-GB" sz="2400" dirty="0" smtClean="0"/>
              <a:t>Faulty time plan</a:t>
            </a:r>
          </a:p>
          <a:p>
            <a:r>
              <a:rPr lang="en-GB" sz="2400" dirty="0" smtClean="0"/>
              <a:t>Unstructured </a:t>
            </a:r>
            <a:r>
              <a:rPr lang="en-GB" sz="2400" dirty="0"/>
              <a:t>literature </a:t>
            </a:r>
            <a:r>
              <a:rPr lang="en-GB" sz="2400" dirty="0" smtClean="0"/>
              <a:t>review process (serendipity etc)</a:t>
            </a:r>
            <a:endParaRPr lang="en-GB" sz="2400" dirty="0"/>
          </a:p>
          <a:p>
            <a:r>
              <a:rPr lang="en-GB" sz="2400" dirty="0"/>
              <a:t>Unstructured/late thesis </a:t>
            </a:r>
            <a:r>
              <a:rPr lang="en-GB" sz="2400" dirty="0" smtClean="0"/>
              <a:t>writing and thesis structure</a:t>
            </a:r>
            <a:endParaRPr lang="en-GB" sz="2400" dirty="0"/>
          </a:p>
          <a:p>
            <a:r>
              <a:rPr lang="en-GB" sz="2400" dirty="0" smtClean="0"/>
              <a:t>Reasoning and justification problems</a:t>
            </a:r>
          </a:p>
          <a:p>
            <a:r>
              <a:rPr lang="en-GB" sz="2400" dirty="0" smtClean="0"/>
              <a:t>Personal crises</a:t>
            </a:r>
          </a:p>
          <a:p>
            <a:r>
              <a:rPr lang="en-GB" sz="2400" dirty="0" smtClean="0"/>
              <a:t>Student skills (reasoning, writing, perspective)</a:t>
            </a:r>
          </a:p>
          <a:p>
            <a:r>
              <a:rPr lang="en-GB" sz="2400" dirty="0" smtClean="0"/>
              <a:t>Unhelpful/contradictory </a:t>
            </a:r>
            <a:r>
              <a:rPr lang="en-GB" sz="2400" dirty="0"/>
              <a:t>guidance by </a:t>
            </a:r>
            <a:r>
              <a:rPr lang="en-GB" sz="2400" dirty="0" smtClean="0"/>
              <a:t>supervisors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xmlns="" val="3832139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 Year PhD Time-line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42434454"/>
              </p:ext>
            </p:extLst>
          </p:nvPr>
        </p:nvGraphicFramePr>
        <p:xfrm>
          <a:off x="563671" y="1052187"/>
          <a:ext cx="8029879" cy="513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3251"/>
                <a:gridCol w="2926628"/>
              </a:tblGrid>
              <a:tr h="466820">
                <a:tc>
                  <a:txBody>
                    <a:bodyPr/>
                    <a:lstStyle/>
                    <a:p>
                      <a:r>
                        <a:rPr lang="en-GB" dirty="0" smtClean="0"/>
                        <a:t>Task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Time</a:t>
                      </a:r>
                      <a:endParaRPr lang="en-GB" dirty="0"/>
                    </a:p>
                  </a:txBody>
                  <a:tcPr/>
                </a:tc>
              </a:tr>
              <a:tr h="466820">
                <a:tc>
                  <a:txBody>
                    <a:bodyPr/>
                    <a:lstStyle/>
                    <a:p>
                      <a:r>
                        <a:rPr lang="en-GB" dirty="0" smtClean="0"/>
                        <a:t>Application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 month</a:t>
                      </a:r>
                      <a:endParaRPr lang="en-GB" dirty="0"/>
                    </a:p>
                  </a:txBody>
                  <a:tcPr/>
                </a:tc>
              </a:tr>
              <a:tr h="466820">
                <a:tc>
                  <a:txBody>
                    <a:bodyPr/>
                    <a:lstStyle/>
                    <a:p>
                      <a:r>
                        <a:rPr lang="en-GB" dirty="0" smtClean="0"/>
                        <a:t>Candidacy and ethics approved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 months</a:t>
                      </a:r>
                      <a:endParaRPr lang="en-GB" dirty="0"/>
                    </a:p>
                  </a:txBody>
                  <a:tcPr/>
                </a:tc>
              </a:tr>
              <a:tr h="466820">
                <a:tc>
                  <a:txBody>
                    <a:bodyPr/>
                    <a:lstStyle/>
                    <a:p>
                      <a:r>
                        <a:rPr lang="en-GB" dirty="0" smtClean="0"/>
                        <a:t>Literature</a:t>
                      </a:r>
                      <a:r>
                        <a:rPr lang="en-GB" baseline="0" dirty="0" smtClean="0"/>
                        <a:t> review &amp; data collection prep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 months</a:t>
                      </a:r>
                      <a:endParaRPr lang="en-GB" dirty="0"/>
                    </a:p>
                  </a:txBody>
                  <a:tcPr/>
                </a:tc>
              </a:tr>
              <a:tr h="466820">
                <a:tc>
                  <a:txBody>
                    <a:bodyPr/>
                    <a:lstStyle/>
                    <a:p>
                      <a:r>
                        <a:rPr lang="en-GB" dirty="0" smtClean="0"/>
                        <a:t>Data collection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 months</a:t>
                      </a:r>
                      <a:endParaRPr lang="en-GB" dirty="0"/>
                    </a:p>
                  </a:txBody>
                  <a:tcPr/>
                </a:tc>
              </a:tr>
              <a:tr h="466820">
                <a:tc>
                  <a:txBody>
                    <a:bodyPr/>
                    <a:lstStyle/>
                    <a:p>
                      <a:r>
                        <a:rPr lang="en-GB" dirty="0" smtClean="0"/>
                        <a:t>Analyses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 months</a:t>
                      </a:r>
                      <a:endParaRPr lang="en-GB" dirty="0"/>
                    </a:p>
                  </a:txBody>
                  <a:tcPr/>
                </a:tc>
              </a:tr>
              <a:tr h="466820">
                <a:tc>
                  <a:txBody>
                    <a:bodyPr/>
                    <a:lstStyle/>
                    <a:p>
                      <a:r>
                        <a:rPr lang="en-GB" dirty="0" smtClean="0"/>
                        <a:t>Contingency  &amp; personal crises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 months</a:t>
                      </a:r>
                      <a:endParaRPr lang="en-GB" dirty="0"/>
                    </a:p>
                  </a:txBody>
                  <a:tcPr/>
                </a:tc>
              </a:tr>
              <a:tr h="466820">
                <a:tc>
                  <a:txBody>
                    <a:bodyPr/>
                    <a:lstStyle/>
                    <a:p>
                      <a:r>
                        <a:rPr lang="en-GB" dirty="0" smtClean="0"/>
                        <a:t>Holidays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 months (4 week/year)</a:t>
                      </a:r>
                      <a:endParaRPr lang="en-GB" dirty="0"/>
                    </a:p>
                  </a:txBody>
                  <a:tcPr/>
                </a:tc>
              </a:tr>
              <a:tr h="466820">
                <a:tc>
                  <a:txBody>
                    <a:bodyPr/>
                    <a:lstStyle/>
                    <a:p>
                      <a:r>
                        <a:rPr lang="en-GB" dirty="0" smtClean="0"/>
                        <a:t>Proofing</a:t>
                      </a:r>
                      <a:r>
                        <a:rPr lang="en-GB" baseline="0" dirty="0" smtClean="0"/>
                        <a:t> and editing of thesis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 months</a:t>
                      </a:r>
                      <a:endParaRPr lang="en-GB" dirty="0"/>
                    </a:p>
                  </a:txBody>
                  <a:tcPr/>
                </a:tc>
              </a:tr>
              <a:tr h="466820">
                <a:tc>
                  <a:txBody>
                    <a:bodyPr/>
                    <a:lstStyle/>
                    <a:p>
                      <a:r>
                        <a:rPr lang="en-GB" dirty="0" smtClean="0"/>
                        <a:t>Examination and award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 months</a:t>
                      </a:r>
                      <a:endParaRPr lang="en-GB" dirty="0"/>
                    </a:p>
                  </a:txBody>
                  <a:tcPr/>
                </a:tc>
              </a:tr>
              <a:tr h="466820">
                <a:tc>
                  <a:txBody>
                    <a:bodyPr/>
                    <a:lstStyle/>
                    <a:p>
                      <a:r>
                        <a:rPr lang="en-GB" dirty="0" smtClean="0"/>
                        <a:t>Total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36 months ( 3 years)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38734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Fast-Track Supervision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Weekly meetings with student (48/year)</a:t>
            </a:r>
          </a:p>
          <a:p>
            <a:r>
              <a:rPr lang="en-GB" dirty="0" smtClean="0"/>
              <a:t>Proofreading candidature/ethics</a:t>
            </a:r>
          </a:p>
          <a:p>
            <a:r>
              <a:rPr lang="en-GB" dirty="0" smtClean="0"/>
              <a:t>Supervisor always knows more than student</a:t>
            </a:r>
          </a:p>
          <a:p>
            <a:r>
              <a:rPr lang="en-GB" dirty="0" smtClean="0"/>
              <a:t>Pastoral care</a:t>
            </a:r>
          </a:p>
          <a:p>
            <a:r>
              <a:rPr lang="en-GB" dirty="0" smtClean="0"/>
              <a:t>Face-to-face training in writing, research methods &amp; doctoral attributes from week 1</a:t>
            </a:r>
          </a:p>
          <a:p>
            <a:r>
              <a:rPr lang="en-GB" dirty="0" smtClean="0"/>
              <a:t>Candidacy and thesis writing from week 1</a:t>
            </a:r>
          </a:p>
          <a:p>
            <a:r>
              <a:rPr lang="en-GB" dirty="0" smtClean="0"/>
              <a:t>Proof reading thesis from week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234172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Presentation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Presentation2</Template>
  <TotalTime>524</TotalTime>
  <Words>979</Words>
  <Application>Microsoft Office PowerPoint</Application>
  <PresentationFormat>On-screen Show (4:3)</PresentationFormat>
  <Paragraphs>179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Presentation2</vt:lpstr>
      <vt:lpstr>Slide 1</vt:lpstr>
      <vt:lpstr>Aims for PhDs</vt:lpstr>
      <vt:lpstr>Public concerns</vt:lpstr>
      <vt:lpstr>Completion rates</vt:lpstr>
      <vt:lpstr>Background</vt:lpstr>
      <vt:lpstr>Candidates’ concerns</vt:lpstr>
      <vt:lpstr>What delays PhDs?</vt:lpstr>
      <vt:lpstr>3 Year PhD Time-line</vt:lpstr>
      <vt:lpstr>Fast-Track Supervision</vt:lpstr>
      <vt:lpstr>PhD competencies</vt:lpstr>
      <vt:lpstr>Types of Research Project</vt:lpstr>
      <vt:lpstr>Reasoning &amp; Justification</vt:lpstr>
      <vt:lpstr>Structured lit. review</vt:lpstr>
      <vt:lpstr>Structured thesis</vt:lpstr>
      <vt:lpstr>Perry 5 Ch Thesis</vt:lpstr>
      <vt:lpstr>5 Ch process</vt:lpstr>
      <vt:lpstr>5 Ch Structure</vt:lpstr>
      <vt:lpstr>Administration issues</vt:lpstr>
      <vt:lpstr>Timeline 18 month PhD (very experienced researchers only!)</vt:lpstr>
      <vt:lpstr>Discussion </vt:lpstr>
      <vt:lpstr>Questions?</vt:lpstr>
      <vt:lpstr>Feedback?</vt:lpstr>
    </vt:vector>
  </TitlesOfParts>
  <Company>Edith Cowan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kmtan</dc:creator>
  <cp:lastModifiedBy>ssmart1</cp:lastModifiedBy>
  <cp:revision>70</cp:revision>
  <dcterms:created xsi:type="dcterms:W3CDTF">2011-04-27T04:05:10Z</dcterms:created>
  <dcterms:modified xsi:type="dcterms:W3CDTF">2011-09-15T08:46:19Z</dcterms:modified>
</cp:coreProperties>
</file>