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73" r:id="rId9"/>
    <p:sldId id="266" r:id="rId10"/>
    <p:sldId id="267" r:id="rId11"/>
    <p:sldId id="270" r:id="rId12"/>
    <p:sldId id="271" r:id="rId13"/>
    <p:sldId id="272" r:id="rId14"/>
    <p:sldId id="269" r:id="rId1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336"/>
    <a:srgbClr val="BE112D"/>
    <a:srgbClr val="666666"/>
    <a:srgbClr val="004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72135" autoAdjust="0"/>
  </p:normalViewPr>
  <p:slideViewPr>
    <p:cSldViewPr>
      <p:cViewPr>
        <p:scale>
          <a:sx n="85" d="100"/>
          <a:sy n="85" d="100"/>
        </p:scale>
        <p:origin x="-22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2C1768C-2FBE-CD40-8A34-323BBD9FEA85}" type="datetime1">
              <a:rPr lang="en-AU"/>
              <a:pPr>
                <a:defRPr/>
              </a:pPr>
              <a:t>26/10/12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dirty="0"/>
              <a:t>CREATEC Research Week Colloquium 19th September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F2A4D8-8826-AA4C-AF24-100382251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545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D8F97BE-67CC-2B44-B76E-A6129F7A9579}" type="datetime1">
              <a:rPr lang="en-AU"/>
              <a:pPr>
                <a:defRPr/>
              </a:pPr>
              <a:t>26/10/12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dirty="0"/>
              <a:t>CREATEC Research Week Colloquium 19th September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90C3FE4-30E7-DC44-92E5-C6307B379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3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Exmouth: Inhabited Area</a:t>
            </a:r>
          </a:p>
          <a:p>
            <a:endParaRPr lang="en-US" dirty="0" smtClean="0"/>
          </a:p>
          <a:p>
            <a:r>
              <a:rPr lang="en-US" dirty="0" smtClean="0"/>
              <a:t>Cape Range:</a:t>
            </a:r>
            <a:r>
              <a:rPr lang="en-US" baseline="0" dirty="0" smtClean="0"/>
              <a:t> Pristine Wilderness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Ningaloo: Pristine Wilderness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Harold Holt: Ruined Industrial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Bioregion</a:t>
            </a:r>
            <a:r>
              <a:rPr lang="en-US" baseline="0" dirty="0" smtClean="0"/>
              <a:t> Definition: A region that sustains life, where people both live and work.</a:t>
            </a:r>
          </a:p>
          <a:p>
            <a:endParaRPr lang="en-US" baseline="0" dirty="0" smtClean="0"/>
          </a:p>
          <a:p>
            <a:r>
              <a:rPr lang="en-US" dirty="0" smtClean="0"/>
              <a:t>Key point: natural</a:t>
            </a:r>
            <a:r>
              <a:rPr lang="en-US" baseline="0" dirty="0" smtClean="0"/>
              <a:t> explanations have been largely ruled out.</a:t>
            </a:r>
          </a:p>
          <a:p>
            <a:endParaRPr lang="en-US" baseline="0" dirty="0" smtClean="0"/>
          </a:p>
          <a:p>
            <a:r>
              <a:rPr lang="en-US" dirty="0" smtClean="0"/>
              <a:t>Given this, it’s necessary</a:t>
            </a:r>
            <a:r>
              <a:rPr lang="en-US" baseline="0" dirty="0" smtClean="0"/>
              <a:t> for humans to understand the need for a shift in how we view the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photo project like mine can</a:t>
            </a:r>
            <a:r>
              <a:rPr lang="en-US" baseline="0" dirty="0" smtClean="0"/>
              <a:t> contribute to this cultural and practical shift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Mostly because it offers a different perspective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baseline="0" dirty="0" smtClean="0"/>
              <a:t>that is more sustainable than the current one</a:t>
            </a:r>
          </a:p>
          <a:p>
            <a:endParaRPr lang="en-US" baseline="0" dirty="0" smtClean="0"/>
          </a:p>
          <a:p>
            <a:r>
              <a:rPr lang="en-US" dirty="0" smtClean="0"/>
              <a:t>Which is devoted to </a:t>
            </a:r>
            <a:r>
              <a:rPr lang="en-US" baseline="0" dirty="0" smtClean="0"/>
              <a:t>protecting some environments and exploiting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argue an outlook that appreciates all environments, both spoiled and unspoiled is needed is more sustainable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Three</a:t>
            </a:r>
            <a:r>
              <a:rPr lang="en-GB" sz="1200" baseline="0" dirty="0" smtClean="0"/>
              <a:t> Key Sections of Framework:</a:t>
            </a:r>
            <a:endParaRPr lang="en-GB" sz="1200" dirty="0" smtClean="0"/>
          </a:p>
          <a:p>
            <a:pPr marL="228600" marR="0" indent="-22860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 smtClean="0"/>
          </a:p>
          <a:p>
            <a:pPr marL="228600" marR="0" indent="-22860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smtClean="0"/>
              <a:t>Photographic Conventions: the Sublime, the Picturesque the Beautiful</a:t>
            </a:r>
          </a:p>
          <a:p>
            <a:pPr marL="228600" indent="-228600">
              <a:buAutoNum type="arabicPeriod"/>
            </a:pP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Traditions of Australian Photography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3. Photography for environmental sustainability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Giblett informs the sublime and the picturesque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Ennis is more concerned with the picturesque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Beautiful appears less so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These conventions continue to influence the landscape photography we see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Notions of the sublime</a:t>
            </a:r>
            <a:r>
              <a:rPr lang="en-US" baseline="0" dirty="0" smtClean="0"/>
              <a:t> and picturesque in Australia photography are from American Photography and European Painting</a:t>
            </a:r>
          </a:p>
          <a:p>
            <a:endParaRPr lang="en-US" baseline="0" dirty="0" smtClean="0"/>
          </a:p>
          <a:p>
            <a:r>
              <a:rPr lang="en-US" dirty="0" smtClean="0"/>
              <a:t>This Western outlook has created a deeply</a:t>
            </a:r>
            <a:r>
              <a:rPr lang="en-US" baseline="0" dirty="0" smtClean="0"/>
              <a:t> entrenched attitude of mastery over the land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Across all three:</a:t>
            </a:r>
          </a:p>
          <a:p>
            <a:r>
              <a:rPr lang="en-US" baseline="0" dirty="0" smtClean="0"/>
              <a:t>Australia Photog</a:t>
            </a:r>
          </a:p>
          <a:p>
            <a:r>
              <a:rPr lang="en-US" baseline="0" dirty="0" smtClean="0"/>
              <a:t>American Photog</a:t>
            </a:r>
          </a:p>
          <a:p>
            <a:r>
              <a:rPr lang="en-US" baseline="0" dirty="0" smtClean="0"/>
              <a:t>European Painting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part of the aim of my project</a:t>
            </a:r>
          </a:p>
          <a:p>
            <a:endParaRPr lang="en-US" dirty="0" smtClean="0"/>
          </a:p>
          <a:p>
            <a:r>
              <a:rPr lang="en-US" sz="1200" dirty="0" smtClean="0"/>
              <a:t>As mentioned, Landscape Photography can contribute through offering a new perspective</a:t>
            </a:r>
          </a:p>
          <a:p>
            <a:endParaRPr lang="en-US" sz="1200" dirty="0" smtClean="0"/>
          </a:p>
          <a:p>
            <a:r>
              <a:rPr lang="en-US" sz="1200" dirty="0" smtClean="0"/>
              <a:t>So this idea is in line with the aims of my 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</a:t>
            </a:r>
            <a:r>
              <a:rPr lang="en-US" baseline="0" dirty="0" smtClean="0"/>
              <a:t> seems obvious choice because:</a:t>
            </a:r>
          </a:p>
          <a:p>
            <a:r>
              <a:rPr lang="en-US" baseline="0" dirty="0" smtClean="0"/>
              <a:t>Geographical Study of Cultural Topic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Lead:</a:t>
            </a:r>
          </a:p>
          <a:p>
            <a:r>
              <a:rPr lang="en-US" baseline="0" dirty="0" smtClean="0"/>
              <a:t>Predominantly Data Collection through Landscape Photography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Texts informing Cape Range Bioregion and, obviously, landscape photography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Candidate Interviews:</a:t>
            </a:r>
          </a:p>
          <a:p>
            <a:r>
              <a:rPr lang="en-US" baseline="0" dirty="0" smtClean="0"/>
              <a:t>We can Discuss this reason Afterwards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possible to </a:t>
            </a:r>
            <a:r>
              <a:rPr lang="en-US" baseline="0" dirty="0" smtClean="0"/>
              <a:t>more fairly depict a bioregion through </a:t>
            </a:r>
            <a:r>
              <a:rPr lang="en-US" dirty="0" smtClean="0"/>
              <a:t>photography</a:t>
            </a:r>
          </a:p>
          <a:p>
            <a:endParaRPr lang="en-US" dirty="0" smtClean="0"/>
          </a:p>
          <a:p>
            <a:r>
              <a:rPr lang="en-US" dirty="0" smtClean="0"/>
              <a:t>The photos show a varied region</a:t>
            </a:r>
          </a:p>
          <a:p>
            <a:endParaRPr lang="en-US" dirty="0" smtClean="0"/>
          </a:p>
          <a:p>
            <a:r>
              <a:rPr lang="en-US" dirty="0" smtClean="0"/>
              <a:t>It could help to inform</a:t>
            </a:r>
            <a:r>
              <a:rPr lang="en-US" baseline="0" dirty="0" smtClean="0"/>
              <a:t> a new perspective on the region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larger study could yield even more successful results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Perhaps more important: Human influence is more widespread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Despite the remoteness</a:t>
            </a:r>
          </a:p>
          <a:p>
            <a:r>
              <a:rPr lang="en-US" dirty="0" smtClean="0"/>
              <a:t>Roads in distance</a:t>
            </a:r>
          </a:p>
          <a:p>
            <a:r>
              <a:rPr lang="en-US" dirty="0" smtClean="0"/>
              <a:t>Power lines</a:t>
            </a:r>
          </a:p>
          <a:p>
            <a:r>
              <a:rPr lang="en-US" dirty="0" smtClean="0"/>
              <a:t>Dirt tracks</a:t>
            </a:r>
          </a:p>
          <a:p>
            <a:r>
              <a:rPr lang="en-US" dirty="0" smtClean="0"/>
              <a:t>Foot paths in the bush</a:t>
            </a:r>
          </a:p>
          <a:p>
            <a:r>
              <a:rPr lang="en-US" dirty="0" smtClean="0"/>
              <a:t>Destruction</a:t>
            </a:r>
            <a:r>
              <a:rPr lang="en-US" baseline="0" dirty="0" smtClean="0"/>
              <a:t> of environment from farmed animals and introduced species (goats)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CREATEC Research Week Colloquium 19th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C3FE4-30E7-DC44-92E5-C6307B379B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172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05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908720"/>
            <a:ext cx="2160587" cy="568893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908720"/>
            <a:ext cx="6329363" cy="568893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2776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988715"/>
            <a:ext cx="8642350" cy="92811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060848"/>
            <a:ext cx="8642350" cy="453680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2963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421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988715"/>
            <a:ext cx="8642350" cy="92811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060848"/>
            <a:ext cx="4244975" cy="4536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244975" cy="4536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852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843"/>
            <a:ext cx="8229600" cy="1026989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7292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90080"/>
            <a:ext cx="4040188" cy="3663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41775" cy="7292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90080"/>
            <a:ext cx="4041775" cy="3663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0978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775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8200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3130"/>
            <a:ext cx="5111750" cy="538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0305"/>
            <a:ext cx="3008313" cy="43310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48314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977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993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449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034074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wir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060575"/>
            <a:ext cx="86423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07950" y="377825"/>
            <a:ext cx="5383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AU" sz="1200" dirty="0" smtClean="0">
                <a:solidFill>
                  <a:srgbClr val="666666"/>
                </a:solidFill>
                <a:latin typeface="Arial Narrow" charset="0"/>
              </a:rPr>
              <a:t>School of Communications and Arts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107950" y="115888"/>
            <a:ext cx="538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AU" sz="1600" b="1" dirty="0" smtClean="0">
                <a:solidFill>
                  <a:srgbClr val="666666"/>
                </a:solidFill>
                <a:latin typeface="Arial Narrow" charset="0"/>
              </a:rPr>
              <a:t>Edith Cowan University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10800000">
            <a:off x="0" y="1987550"/>
            <a:ext cx="9144000" cy="158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10800000">
            <a:off x="0" y="836613"/>
            <a:ext cx="9144000" cy="158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34" name="TextBox 2"/>
          <p:cNvSpPr txBox="1">
            <a:spLocks noChangeArrowheads="1"/>
          </p:cNvSpPr>
          <p:nvPr userDrawn="1"/>
        </p:nvSpPr>
        <p:spPr bwMode="auto">
          <a:xfrm>
            <a:off x="2700338" y="6627813"/>
            <a:ext cx="3743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  <a:latin typeface="Lucida Grande" charset="0"/>
                <a:cs typeface="Lucida Grande" charset="0"/>
              </a:rPr>
              <a:t>CREATEC Research Week Colloquium 19th September 2012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 Narrow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 Narrow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 Narrow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 Narrow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 Narrow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6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6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6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9013"/>
            <a:ext cx="8642350" cy="927100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 Narrow" charset="0"/>
                <a:ea typeface="ＭＳ Ｐゴシック" charset="0"/>
                <a:cs typeface="ＭＳ Ｐゴシック" charset="0"/>
              </a:rPr>
              <a:t>Capturing the Cape</a:t>
            </a:r>
            <a:endParaRPr lang="en-AU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en-US" sz="2500" dirty="0"/>
              <a:t>A Photographic Case Study of the Cape Range Bioregion of Northwest </a:t>
            </a:r>
            <a:r>
              <a:rPr lang="en-US" sz="2500" dirty="0" smtClean="0"/>
              <a:t>Australia</a:t>
            </a:r>
          </a:p>
          <a:p>
            <a:pPr marL="0" indent="0" algn="r" eaLnBrk="1" hangingPunct="1">
              <a:buNone/>
            </a:pPr>
            <a:endParaRPr lang="en-US" sz="15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r" eaLnBrk="1" hangingPunct="1">
              <a:buNone/>
            </a:pP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r" eaLnBrk="1" hangingPunct="1">
              <a:buNone/>
            </a:pPr>
            <a:endParaRPr lang="en-US" sz="15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r" eaLnBrk="1" hangingPunct="1">
              <a:buNone/>
            </a:pP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r" eaLnBrk="1" hangingPunct="1"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David Jo Bradley</a:t>
            </a:r>
          </a:p>
          <a:p>
            <a:pPr marL="0" indent="0" algn="r" eaLnBrk="1" hangingPunct="1"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K36 Honours Research Presentation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1"/>
      <p:bldP spid="20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500" dirty="0" smtClean="0"/>
              <a:t>Photographic depiction of bioregion is possible</a:t>
            </a:r>
          </a:p>
          <a:p>
            <a:pPr lvl="1"/>
            <a:r>
              <a:rPr lang="en-US" sz="2100" dirty="0" smtClean="0"/>
              <a:t> 	</a:t>
            </a:r>
            <a:r>
              <a:rPr lang="en-US" sz="2000" dirty="0" smtClean="0"/>
              <a:t>The photographs show a varied region and go some way 	towards informing how each interacts with the other</a:t>
            </a:r>
          </a:p>
          <a:p>
            <a:pPr lvl="1"/>
            <a:endParaRPr lang="en-US" sz="1500" dirty="0" smtClean="0"/>
          </a:p>
          <a:p>
            <a:pPr lvl="1"/>
            <a:r>
              <a:rPr lang="en-US" sz="1600" dirty="0" smtClean="0"/>
              <a:t> 	</a:t>
            </a:r>
            <a:r>
              <a:rPr lang="en-US" sz="2000" dirty="0" smtClean="0"/>
              <a:t>The project could inform a new perspective on environment</a:t>
            </a:r>
          </a:p>
          <a:p>
            <a:pPr lvl="1"/>
            <a:endParaRPr lang="en-US" sz="1500" dirty="0" smtClean="0"/>
          </a:p>
          <a:p>
            <a:pPr lvl="1"/>
            <a:r>
              <a:rPr lang="en-US" sz="2000" dirty="0" smtClean="0"/>
              <a:t> 	A larger study of a similar kind could arguably yield even more 	successful results</a:t>
            </a:r>
          </a:p>
          <a:p>
            <a:pPr lvl="1"/>
            <a:endParaRPr lang="en-US" sz="1500" dirty="0" smtClean="0"/>
          </a:p>
          <a:p>
            <a:pPr>
              <a:buFont typeface="Arial"/>
              <a:buChar char="•"/>
            </a:pPr>
            <a:r>
              <a:rPr lang="en-US" sz="2500" dirty="0" smtClean="0"/>
              <a:t>Human influence is more widely spread than was first thought</a:t>
            </a:r>
          </a:p>
          <a:p>
            <a:pPr lvl="1"/>
            <a:r>
              <a:rPr lang="en-US" sz="2000" dirty="0" smtClean="0"/>
              <a:t> 	Despite the remoteness the area is subject to widespread human 	impact in all four main areas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 smtClean="0"/>
              <a:t>Findings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615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 smtClean="0"/>
              <a:t>Findings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an_Aug2012_069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20480" cy="4320480"/>
          </a:xfrm>
          <a:prstGeom prst="rect">
            <a:avLst/>
          </a:prstGeom>
        </p:spPr>
      </p:pic>
      <p:pic>
        <p:nvPicPr>
          <p:cNvPr id="11" name="Picture 10" descr="Scan_Aug2012_127 copy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3955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 smtClean="0"/>
              <a:t>Findings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Scan_Aug2012_139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20480" cy="4320480"/>
          </a:xfrm>
          <a:prstGeom prst="rect">
            <a:avLst/>
          </a:prstGeom>
        </p:spPr>
      </p:pic>
      <p:pic>
        <p:nvPicPr>
          <p:cNvPr id="8" name="Picture 7" descr="Scan_Aug2012_047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056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 smtClean="0"/>
              <a:t>Findings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an_Aug2012_154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20480" cy="4320480"/>
          </a:xfrm>
          <a:prstGeom prst="rect">
            <a:avLst/>
          </a:prstGeom>
        </p:spPr>
      </p:pic>
      <p:pic>
        <p:nvPicPr>
          <p:cNvPr id="6" name="Picture 5" descr="Scan_Aug2012_225 copy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056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500" dirty="0" smtClean="0"/>
              <a:t>Bias of Photographer on the Findings</a:t>
            </a:r>
          </a:p>
          <a:p>
            <a:pPr lvl="1"/>
            <a:r>
              <a:rPr lang="en-US" sz="2000" dirty="0" smtClean="0"/>
              <a:t> 	Issue of subjectivity and photographic veracity</a:t>
            </a:r>
          </a:p>
          <a:p>
            <a:pPr lvl="1"/>
            <a:r>
              <a:rPr lang="en-US" sz="2000" dirty="0" smtClean="0"/>
              <a:t> 	A </a:t>
            </a:r>
            <a:r>
              <a:rPr lang="en-US" sz="2000" dirty="0"/>
              <a:t>photographer </a:t>
            </a:r>
            <a:r>
              <a:rPr lang="en-US" sz="2000" dirty="0" smtClean="0"/>
              <a:t>cannot use operate a </a:t>
            </a:r>
            <a:r>
              <a:rPr lang="en-US" sz="2000" dirty="0"/>
              <a:t>camera without injecting</a:t>
            </a:r>
            <a:r>
              <a:rPr lang="en-US" sz="2000" dirty="0" smtClean="0"/>
              <a:t> 	their view of </a:t>
            </a:r>
            <a:r>
              <a:rPr lang="en-US" sz="2000" dirty="0"/>
              <a:t>the </a:t>
            </a:r>
            <a:r>
              <a:rPr lang="en-US" sz="2000" dirty="0" smtClean="0"/>
              <a:t>world</a:t>
            </a:r>
          </a:p>
          <a:p>
            <a:pPr lvl="1"/>
            <a:endParaRPr lang="en-US" sz="15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/>
              <a:buChar char="•"/>
            </a:pPr>
            <a:r>
              <a:rPr lang="en-US" sz="2500" dirty="0" smtClean="0">
                <a:latin typeface="Arial" charset="0"/>
                <a:ea typeface="ＭＳ Ｐゴシック" charset="0"/>
                <a:cs typeface="ＭＳ Ｐゴシック" charset="0"/>
              </a:rPr>
              <a:t>Lack of Indigenous Historical Reflection</a:t>
            </a:r>
            <a:endParaRPr lang="en-US" sz="2500" dirty="0" smtClean="0"/>
          </a:p>
          <a:p>
            <a:pPr lvl="1"/>
            <a:r>
              <a:rPr lang="en-US" sz="2000" dirty="0" smtClean="0"/>
              <a:t> 	Very difficult to find strong, reliable information in a short space of	 time</a:t>
            </a:r>
          </a:p>
          <a:p>
            <a:pPr>
              <a:buFont typeface="Arial"/>
              <a:buChar char="•"/>
            </a:pPr>
            <a:endParaRPr lang="en-US" sz="15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/>
              <a:buChar char="•"/>
            </a:pPr>
            <a:r>
              <a:rPr lang="en-US" sz="2500" dirty="0" smtClean="0">
                <a:latin typeface="Arial" charset="0"/>
                <a:ea typeface="ＭＳ Ｐゴシック" charset="0"/>
                <a:cs typeface="ＭＳ Ｐゴシック" charset="0"/>
              </a:rPr>
              <a:t>More Comprehensive Cultural Study of Wider Region</a:t>
            </a:r>
            <a:endParaRPr lang="en-US" sz="2500" dirty="0" smtClean="0"/>
          </a:p>
          <a:p>
            <a:pPr lvl="1"/>
            <a:r>
              <a:rPr lang="en-US" sz="2000" dirty="0" smtClean="0"/>
              <a:t> 	The subject of human influence over the Northwest of WA is huge</a:t>
            </a:r>
          </a:p>
          <a:p>
            <a:pPr lvl="1"/>
            <a:r>
              <a:rPr lang="en-US" sz="2000" dirty="0" smtClean="0"/>
              <a:t> 	There is potential for a project incorporating a broad study of the 	cultural aspects over a longer period of time.</a:t>
            </a:r>
          </a:p>
          <a:p>
            <a:pPr lvl="1"/>
            <a:endParaRPr lang="en-US" sz="21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 smtClean="0"/>
              <a:t>Limitations, Further Study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4868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r>
              <a:rPr lang="en-US" sz="2500" dirty="0" smtClean="0"/>
              <a:t>Photographically document the </a:t>
            </a:r>
            <a:r>
              <a:rPr lang="en-US" sz="2500" dirty="0"/>
              <a:t>four main landscapes of the Cape Range </a:t>
            </a:r>
            <a:r>
              <a:rPr lang="en-US" sz="2500" dirty="0" smtClean="0"/>
              <a:t>Sub-Bioregion</a:t>
            </a:r>
            <a:r>
              <a:rPr lang="en-GB" sz="2500" dirty="0" smtClean="0"/>
              <a:t>:</a:t>
            </a:r>
          </a:p>
          <a:p>
            <a:pPr lvl="1"/>
            <a:r>
              <a:rPr lang="en-US" sz="2000" dirty="0" smtClean="0"/>
              <a:t>Town </a:t>
            </a:r>
            <a:r>
              <a:rPr lang="en-US" sz="2000" dirty="0"/>
              <a:t>of </a:t>
            </a:r>
            <a:r>
              <a:rPr lang="en-US" sz="2000" dirty="0" smtClean="0"/>
              <a:t>Exmouth</a:t>
            </a:r>
            <a:endParaRPr lang="en-GB" sz="2000" dirty="0" smtClean="0"/>
          </a:p>
          <a:p>
            <a:pPr lvl="1"/>
            <a:r>
              <a:rPr lang="en-US" sz="2000" dirty="0" smtClean="0"/>
              <a:t>Cape </a:t>
            </a:r>
            <a:r>
              <a:rPr lang="en-US" sz="2000" dirty="0"/>
              <a:t>Range National </a:t>
            </a:r>
            <a:r>
              <a:rPr lang="en-US" sz="2000" dirty="0" smtClean="0"/>
              <a:t>Park</a:t>
            </a:r>
            <a:endParaRPr lang="en-GB" sz="2000" dirty="0" smtClean="0">
              <a:effectLst/>
            </a:endParaRPr>
          </a:p>
          <a:p>
            <a:pPr lvl="1"/>
            <a:r>
              <a:rPr lang="en-US" sz="2000" dirty="0" smtClean="0"/>
              <a:t>Ningaloo </a:t>
            </a:r>
            <a:r>
              <a:rPr lang="en-US" sz="2000" dirty="0"/>
              <a:t>Marine </a:t>
            </a:r>
            <a:r>
              <a:rPr lang="en-US" sz="2000" dirty="0" smtClean="0"/>
              <a:t>Park</a:t>
            </a:r>
            <a:endParaRPr lang="en-GB" sz="2000" dirty="0" smtClean="0">
              <a:effectLst/>
            </a:endParaRPr>
          </a:p>
          <a:p>
            <a:pPr lvl="1"/>
            <a:r>
              <a:rPr lang="en-US" sz="2000" dirty="0" smtClean="0"/>
              <a:t>Harold </a:t>
            </a:r>
            <a:r>
              <a:rPr lang="en-US" sz="2000" dirty="0"/>
              <a:t>E. Holt </a:t>
            </a:r>
            <a:r>
              <a:rPr lang="en-US" sz="2000" dirty="0" smtClean="0"/>
              <a:t>Communications Base</a:t>
            </a:r>
          </a:p>
          <a:p>
            <a:pPr marL="457200" lvl="1" indent="0">
              <a:buNone/>
            </a:pP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/>
              <a:buChar char="•"/>
            </a:pPr>
            <a:r>
              <a:rPr lang="en-US" sz="2500" dirty="0" smtClean="0"/>
              <a:t>Contribute to future relationships between locals and the environment</a:t>
            </a:r>
          </a:p>
          <a:p>
            <a:pPr marL="857250" lvl="1" indent="-342900"/>
            <a:r>
              <a:rPr lang="en-US" sz="2000" dirty="0" smtClean="0"/>
              <a:t>Offering a more complete depiction of the area as a bioregion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 smtClean="0"/>
              <a:t>Aims of Research</a:t>
            </a:r>
            <a:endParaRPr lang="en-AU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r>
              <a:rPr lang="en-GB" sz="2500" dirty="0" smtClean="0"/>
              <a:t>A need to adapt the way humans view the bioregions they live in</a:t>
            </a:r>
          </a:p>
          <a:p>
            <a:pPr marL="457200" lvl="1" indent="0"/>
            <a:r>
              <a:rPr lang="en-US" sz="2000" dirty="0" smtClean="0"/>
              <a:t>  	Mounting evidence suggests </a:t>
            </a:r>
            <a:r>
              <a:rPr lang="en-US" sz="2000" dirty="0"/>
              <a:t>human activity is the </a:t>
            </a:r>
            <a:r>
              <a:rPr lang="en-US" sz="2000" dirty="0" smtClean="0"/>
              <a:t>biggest 	contributor to climate </a:t>
            </a:r>
            <a:r>
              <a:rPr lang="en-GB" sz="2000" dirty="0" smtClean="0"/>
              <a:t>change</a:t>
            </a:r>
          </a:p>
          <a:p>
            <a:pPr marL="457200" lvl="1" indent="0">
              <a:buNone/>
            </a:pPr>
            <a:endParaRPr lang="en-GB" sz="1500" dirty="0" smtClean="0"/>
          </a:p>
          <a:p>
            <a:pPr marL="457200" lvl="1" indent="0">
              <a:buNone/>
            </a:pPr>
            <a:r>
              <a:rPr lang="en-US" sz="2000" dirty="0" smtClean="0"/>
              <a:t>	“All </a:t>
            </a:r>
            <a:r>
              <a:rPr lang="en-US" sz="2000" dirty="0"/>
              <a:t>known natural explanations for the current global warming </a:t>
            </a:r>
            <a:r>
              <a:rPr lang="en-US" sz="2000" dirty="0" smtClean="0"/>
              <a:t>	trend </a:t>
            </a:r>
            <a:r>
              <a:rPr lang="en-US" sz="2000" dirty="0"/>
              <a:t>have been eliminated by direct observations</a:t>
            </a:r>
            <a:r>
              <a:rPr lang="en-US" sz="2000" dirty="0" smtClean="0"/>
              <a:t>.”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Wang and </a:t>
            </a:r>
            <a:r>
              <a:rPr lang="en-US" sz="2000" dirty="0" smtClean="0"/>
              <a:t>Chameides,</a:t>
            </a:r>
            <a:r>
              <a:rPr lang="en-GB" sz="2000" dirty="0" smtClean="0">
                <a:effectLst/>
              </a:rPr>
              <a:t> </a:t>
            </a:r>
            <a:r>
              <a:rPr lang="en-US" sz="2000" dirty="0" smtClean="0"/>
              <a:t>2007</a:t>
            </a:r>
            <a:r>
              <a:rPr lang="en-US" sz="2000" dirty="0"/>
              <a:t>, p. 6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>
              <a:buFont typeface="Arial"/>
              <a:buChar char="•"/>
            </a:pPr>
            <a:r>
              <a:rPr lang="en-US" sz="2500" dirty="0" smtClean="0"/>
              <a:t>It is </a:t>
            </a:r>
            <a:r>
              <a:rPr lang="en-US" sz="2500" dirty="0"/>
              <a:t>necessary for humans to </a:t>
            </a:r>
            <a:r>
              <a:rPr lang="en-US" sz="2500" dirty="0" smtClean="0"/>
              <a:t>understand </a:t>
            </a:r>
            <a:r>
              <a:rPr lang="en-US" sz="2500" dirty="0"/>
              <a:t>the </a:t>
            </a:r>
            <a:r>
              <a:rPr lang="en-US" sz="2500" dirty="0" smtClean="0"/>
              <a:t>need for </a:t>
            </a:r>
            <a:r>
              <a:rPr lang="en-US" sz="2500" dirty="0"/>
              <a:t>a cultural </a:t>
            </a:r>
            <a:r>
              <a:rPr lang="en-US" sz="2500" dirty="0" smtClean="0"/>
              <a:t>shift in how we perceive the environment.</a:t>
            </a:r>
            <a:endParaRPr lang="en-US" sz="25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 smtClean="0"/>
              <a:t>Significance</a:t>
            </a:r>
            <a:endParaRPr lang="en-AU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0220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r>
              <a:rPr lang="en-US" sz="2500" dirty="0"/>
              <a:t>Photography </a:t>
            </a:r>
            <a:r>
              <a:rPr lang="en-US" sz="2500" dirty="0" smtClean="0"/>
              <a:t>with a comprehensive</a:t>
            </a:r>
            <a:r>
              <a:rPr lang="en-GB" sz="2500" dirty="0" smtClean="0">
                <a:effectLst/>
              </a:rPr>
              <a:t> </a:t>
            </a:r>
            <a:r>
              <a:rPr lang="en-US" sz="2500" dirty="0" smtClean="0"/>
              <a:t>depiction </a:t>
            </a:r>
            <a:r>
              <a:rPr lang="en-US" sz="2500" dirty="0"/>
              <a:t>of </a:t>
            </a:r>
            <a:r>
              <a:rPr lang="en-US" sz="2500" dirty="0" smtClean="0"/>
              <a:t>a bioregion can contribute </a:t>
            </a:r>
            <a:r>
              <a:rPr lang="en-US" sz="2500" dirty="0"/>
              <a:t>to</a:t>
            </a:r>
            <a:r>
              <a:rPr lang="en-US" sz="2500" dirty="0" smtClean="0"/>
              <a:t> a cultural </a:t>
            </a:r>
            <a:r>
              <a:rPr lang="en-US" sz="2500" dirty="0"/>
              <a:t>and practical </a:t>
            </a:r>
            <a:r>
              <a:rPr lang="en-US" sz="2500" dirty="0" smtClean="0"/>
              <a:t>shift</a:t>
            </a:r>
            <a:endParaRPr lang="en-GB" sz="1500" dirty="0" smtClean="0"/>
          </a:p>
          <a:p>
            <a:pPr marL="457200" lvl="1" indent="0">
              <a:buNone/>
            </a:pPr>
            <a:endParaRPr lang="en-US" sz="1500" dirty="0" smtClean="0"/>
          </a:p>
          <a:p>
            <a:pPr marL="457200" lvl="1" indent="0">
              <a:buNone/>
            </a:pPr>
            <a:r>
              <a:rPr lang="en-US" sz="2000" dirty="0" smtClean="0"/>
              <a:t>	“Recent history suggests that photographs have the ability to 	influence our perceptions of land and consequently influence 	the ways we engage with it”</a:t>
            </a:r>
          </a:p>
          <a:p>
            <a:pPr marL="457200" lvl="1" indent="0">
              <a:buNone/>
            </a:pPr>
            <a:r>
              <a:rPr lang="en-US" sz="2000" dirty="0" smtClean="0"/>
              <a:t>	(Tolonen, 2012, p. 21)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>
              <a:buFont typeface="Arial"/>
              <a:buChar char="•"/>
            </a:pPr>
            <a:r>
              <a:rPr lang="en-US" sz="2500" dirty="0" smtClean="0"/>
              <a:t>Instead of ecology concerned with protecting some environments while exploiting others, a more sustainable approach of appreciation for all environments in a bioregion is need.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 smtClean="0"/>
              <a:t>Significance </a:t>
            </a:r>
            <a:r>
              <a:rPr lang="en-US" sz="2500" i="1" dirty="0" smtClean="0"/>
              <a:t>cont…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5523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r>
              <a:rPr lang="en-US" sz="2500" dirty="0" smtClean="0"/>
              <a:t>Cultural studies </a:t>
            </a:r>
            <a:r>
              <a:rPr lang="en-US" sz="2500" dirty="0"/>
              <a:t>of American and Australian landscape photography</a:t>
            </a:r>
            <a:r>
              <a:rPr lang="en-GB" sz="2800" dirty="0" smtClean="0">
                <a:effectLst/>
              </a:rPr>
              <a:t> </a:t>
            </a:r>
            <a:endParaRPr lang="en-GB" sz="1500" dirty="0" smtClean="0"/>
          </a:p>
          <a:p>
            <a:pPr lvl="1"/>
            <a:r>
              <a:rPr lang="en-US" sz="2000" dirty="0" smtClean="0"/>
              <a:t> 	Rod Giblett</a:t>
            </a:r>
          </a:p>
          <a:p>
            <a:pPr marL="457200" lvl="1" indent="0">
              <a:buNone/>
            </a:pPr>
            <a:r>
              <a:rPr lang="en-US" sz="1500" dirty="0" smtClean="0"/>
              <a:t>	</a:t>
            </a:r>
            <a:r>
              <a:rPr lang="en-US" sz="1500" i="1" dirty="0" smtClean="0"/>
              <a:t>Living With the Earth: Mastery to Mutuality</a:t>
            </a:r>
            <a:r>
              <a:rPr lang="en-US" sz="1500" dirty="0" smtClean="0"/>
              <a:t> (2004)</a:t>
            </a:r>
          </a:p>
          <a:p>
            <a:pPr marL="457200" lvl="1" indent="0">
              <a:buNone/>
            </a:pPr>
            <a:r>
              <a:rPr lang="en-US" sz="1500" dirty="0" smtClean="0"/>
              <a:t>	</a:t>
            </a:r>
            <a:r>
              <a:rPr lang="en-US" sz="1500" i="1" dirty="0" smtClean="0"/>
              <a:t>Sublime Communication Technologies</a:t>
            </a:r>
            <a:r>
              <a:rPr lang="en-GB" sz="1500" dirty="0" smtClean="0">
                <a:effectLst/>
              </a:rPr>
              <a:t> (2008)</a:t>
            </a:r>
          </a:p>
          <a:p>
            <a:pPr marL="457200" lvl="1" indent="0">
              <a:buNone/>
            </a:pPr>
            <a:r>
              <a:rPr lang="en-US" sz="1500" i="1" dirty="0" smtClean="0"/>
              <a:t>	People </a:t>
            </a:r>
            <a:r>
              <a:rPr lang="en-US" sz="1500" i="1" dirty="0"/>
              <a:t>and </a:t>
            </a:r>
            <a:r>
              <a:rPr lang="en-US" sz="1500" i="1" dirty="0" smtClean="0"/>
              <a:t>Places </a:t>
            </a:r>
            <a:r>
              <a:rPr lang="en-US" sz="1500" i="1" dirty="0"/>
              <a:t>of Nature and </a:t>
            </a:r>
            <a:r>
              <a:rPr lang="en-US" sz="1500" i="1" dirty="0" smtClean="0"/>
              <a:t>Culture</a:t>
            </a:r>
            <a:r>
              <a:rPr lang="en-GB" sz="1500" dirty="0" smtClean="0">
                <a:effectLst/>
              </a:rPr>
              <a:t> (2011)</a:t>
            </a:r>
            <a:endParaRPr lang="en-US" sz="1500" dirty="0" smtClean="0"/>
          </a:p>
          <a:p>
            <a:pPr marL="457200" lvl="1" indent="0">
              <a:buNone/>
            </a:pPr>
            <a:r>
              <a:rPr lang="en-US" sz="1500" dirty="0"/>
              <a:t>	</a:t>
            </a:r>
            <a:r>
              <a:rPr lang="en-US" sz="1500" i="1" dirty="0"/>
              <a:t>Photography &amp; </a:t>
            </a:r>
            <a:r>
              <a:rPr lang="en-US" sz="1500" i="1" dirty="0" smtClean="0"/>
              <a:t>Landscape</a:t>
            </a:r>
            <a:r>
              <a:rPr lang="en-GB" sz="1500" dirty="0" smtClean="0">
                <a:effectLst/>
              </a:rPr>
              <a:t> (2012)</a:t>
            </a:r>
            <a:endParaRPr lang="en-US" sz="1500" dirty="0" smtClean="0"/>
          </a:p>
          <a:p>
            <a:pPr lvl="1"/>
            <a:r>
              <a:rPr lang="en-US" sz="2000" dirty="0" smtClean="0"/>
              <a:t> 	Juha Tolonen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1500" i="1" dirty="0"/>
              <a:t>Waste*lands: Landscape photography modernity</a:t>
            </a:r>
            <a:r>
              <a:rPr lang="en-GB" sz="1500" dirty="0" smtClean="0">
                <a:effectLst/>
              </a:rPr>
              <a:t> (2007)</a:t>
            </a:r>
            <a:endParaRPr lang="en-US" sz="1500" dirty="0" smtClean="0"/>
          </a:p>
          <a:p>
            <a:pPr marL="457200" lvl="1" indent="0">
              <a:buNone/>
            </a:pPr>
            <a:r>
              <a:rPr lang="en-US" sz="1500" i="1" dirty="0" smtClean="0"/>
              <a:t>	Photography &amp; Landscape</a:t>
            </a:r>
            <a:r>
              <a:rPr lang="en-GB" sz="1500" dirty="0" smtClean="0">
                <a:effectLst/>
              </a:rPr>
              <a:t> (2012)</a:t>
            </a:r>
          </a:p>
          <a:p>
            <a:pPr lvl="1"/>
            <a:r>
              <a:rPr lang="en-GB" sz="1500" dirty="0"/>
              <a:t>	</a:t>
            </a:r>
            <a:r>
              <a:rPr lang="en-US" sz="2000" dirty="0" smtClean="0"/>
              <a:t>Helen Ennis</a:t>
            </a:r>
          </a:p>
          <a:p>
            <a:pPr marL="457200" lvl="1" indent="0">
              <a:buNone/>
            </a:pPr>
            <a:r>
              <a:rPr lang="en-US" sz="2000" i="1" dirty="0" smtClean="0"/>
              <a:t>	</a:t>
            </a:r>
            <a:r>
              <a:rPr lang="en-US" sz="1500" i="1" dirty="0" smtClean="0"/>
              <a:t>Intersections</a:t>
            </a:r>
            <a:r>
              <a:rPr lang="en-US" sz="1500" i="1" dirty="0"/>
              <a:t>: photography, history </a:t>
            </a:r>
            <a:r>
              <a:rPr lang="en-US" sz="1500" i="1" dirty="0" smtClean="0"/>
              <a:t>&amp; </a:t>
            </a:r>
            <a:r>
              <a:rPr lang="en-US" sz="1500" i="1" dirty="0"/>
              <a:t>the national library of Australia</a:t>
            </a:r>
            <a:r>
              <a:rPr lang="en-GB" sz="1500" dirty="0" smtClean="0">
                <a:effectLst/>
              </a:rPr>
              <a:t> (2004)</a:t>
            </a:r>
            <a:endParaRPr lang="en-US" sz="1500" dirty="0" smtClean="0"/>
          </a:p>
          <a:p>
            <a:pPr marL="457200" lvl="1" indent="0">
              <a:buNone/>
            </a:pPr>
            <a:r>
              <a:rPr lang="en-US" sz="1500" dirty="0" smtClean="0"/>
              <a:t>	</a:t>
            </a:r>
            <a:r>
              <a:rPr lang="en-US" sz="1500" i="1" dirty="0"/>
              <a:t>Photography </a:t>
            </a:r>
            <a:r>
              <a:rPr lang="en-US" sz="1500" i="1" dirty="0" smtClean="0"/>
              <a:t>&amp; </a:t>
            </a:r>
            <a:r>
              <a:rPr lang="en-US" sz="1500" i="1" dirty="0"/>
              <a:t>Australia</a:t>
            </a:r>
            <a:r>
              <a:rPr lang="en-GB" sz="1500" dirty="0" smtClean="0">
                <a:effectLst/>
              </a:rPr>
              <a:t> (2007)</a:t>
            </a:r>
            <a:r>
              <a:rPr lang="en-GB" sz="1500" dirty="0"/>
              <a:t>	</a:t>
            </a:r>
            <a:endParaRPr lang="en-US" sz="15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/>
              <a:t>Theoretical Framework</a:t>
            </a:r>
            <a:r>
              <a:rPr lang="en-GB" dirty="0" smtClean="0">
                <a:effectLst/>
              </a:rPr>
              <a:t> 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5405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sz="2500" dirty="0" smtClean="0"/>
              <a:t>Photographic Conventions: the Sublime, the Picturesque the Beautiful</a:t>
            </a:r>
          </a:p>
          <a:p>
            <a:pPr marL="342900" lvl="2" indent="-342900">
              <a:buFont typeface="Arial"/>
              <a:buChar char="•"/>
            </a:pPr>
            <a:endParaRPr lang="en-GB" sz="1500" dirty="0" smtClean="0"/>
          </a:p>
          <a:p>
            <a:pPr lvl="1"/>
            <a:r>
              <a:rPr lang="en-GB" sz="2000" dirty="0" smtClean="0"/>
              <a:t> 	Traditional landscape photography in America and Australia 	typically depicted the environment in one of two ways</a:t>
            </a:r>
          </a:p>
          <a:p>
            <a:pPr marL="914400" lvl="2" indent="0">
              <a:buNone/>
            </a:pPr>
            <a:endParaRPr lang="en-GB" sz="1500" b="1" dirty="0" smtClean="0"/>
          </a:p>
          <a:p>
            <a:pPr marL="914400" lvl="2" indent="0">
              <a:buNone/>
            </a:pPr>
            <a:r>
              <a:rPr lang="en-GB" sz="2000" b="1" dirty="0" smtClean="0"/>
              <a:t>The Sublime;	</a:t>
            </a:r>
          </a:p>
          <a:p>
            <a:pPr marL="914400" lvl="2" indent="0">
              <a:buNone/>
            </a:pPr>
            <a:r>
              <a:rPr lang="en-GB" sz="2000" dirty="0" smtClean="0"/>
              <a:t>Awe-inspiring, monumental and reverent scenes of natural wonder</a:t>
            </a:r>
          </a:p>
          <a:p>
            <a:pPr marL="914400" lvl="2" indent="0">
              <a:buNone/>
            </a:pPr>
            <a:endParaRPr lang="en-GB" sz="1500" b="1" dirty="0" smtClean="0"/>
          </a:p>
          <a:p>
            <a:pPr marL="914400" lvl="2" indent="0">
              <a:buNone/>
            </a:pPr>
            <a:r>
              <a:rPr lang="en-GB" sz="2000" b="1" dirty="0" smtClean="0"/>
              <a:t>The Picturesque;</a:t>
            </a:r>
          </a:p>
          <a:p>
            <a:pPr marL="914400" lvl="2" indent="0">
              <a:buNone/>
            </a:pPr>
            <a:r>
              <a:rPr lang="en-GB" sz="2000" dirty="0" smtClean="0"/>
              <a:t>Appealingly arranged, often tamed landscapes</a:t>
            </a:r>
          </a:p>
          <a:p>
            <a:pPr marL="914400" lvl="2" indent="0">
              <a:buNone/>
            </a:pPr>
            <a:endParaRPr lang="en-GB" sz="1500" dirty="0" smtClean="0"/>
          </a:p>
          <a:p>
            <a:pPr marL="514350" lvl="1" indent="0"/>
            <a:r>
              <a:rPr lang="en-GB" sz="2000" dirty="0" smtClean="0"/>
              <a:t>	These conventions continue to resonate through contemporary 	photography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/>
              <a:t>Theoretical </a:t>
            </a:r>
            <a:r>
              <a:rPr lang="en-US" dirty="0" smtClean="0"/>
              <a:t>Framework </a:t>
            </a:r>
            <a:r>
              <a:rPr lang="en-US" sz="2500" i="1" dirty="0" smtClean="0"/>
              <a:t>cont…</a:t>
            </a:r>
            <a:r>
              <a:rPr lang="en-GB" dirty="0" smtClean="0">
                <a:effectLst/>
              </a:rPr>
              <a:t> 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1878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500" dirty="0" smtClean="0"/>
              <a:t>Traditions of Australian Photography</a:t>
            </a:r>
          </a:p>
          <a:p>
            <a:pPr>
              <a:buNone/>
            </a:pPr>
            <a:endParaRPr lang="en-US" sz="1500" dirty="0" smtClean="0"/>
          </a:p>
          <a:p>
            <a:pPr marL="400050" lvl="1" indent="0"/>
            <a:r>
              <a:rPr lang="en-US" sz="1600" dirty="0" smtClean="0"/>
              <a:t> 	</a:t>
            </a:r>
            <a:r>
              <a:rPr lang="en-US" sz="2000" dirty="0" smtClean="0"/>
              <a:t>Australian </a:t>
            </a:r>
            <a:r>
              <a:rPr lang="en-US" sz="2000" dirty="0"/>
              <a:t>landscape</a:t>
            </a:r>
            <a:r>
              <a:rPr lang="en-US" sz="2000" dirty="0" smtClean="0"/>
              <a:t> photography employs aesthetics </a:t>
            </a:r>
            <a:r>
              <a:rPr lang="en-US" sz="2000" dirty="0"/>
              <a:t>drawn from</a:t>
            </a:r>
            <a:r>
              <a:rPr lang="en-US" sz="2000" dirty="0" smtClean="0"/>
              <a:t> 	traditional American landscape photography </a:t>
            </a:r>
            <a:r>
              <a:rPr lang="en-US" sz="2000" dirty="0"/>
              <a:t>and</a:t>
            </a:r>
            <a:r>
              <a:rPr lang="en-US" sz="2000" dirty="0" smtClean="0"/>
              <a:t> European 	landscape painting.</a:t>
            </a:r>
          </a:p>
          <a:p>
            <a:pPr marL="0" indent="0">
              <a:buNone/>
            </a:pPr>
            <a:endParaRPr lang="en-US" sz="1500" dirty="0" smtClean="0"/>
          </a:p>
          <a:p>
            <a:pPr marL="400050" lvl="1" indent="0"/>
            <a:r>
              <a:rPr lang="en-US" sz="1600" dirty="0" smtClean="0"/>
              <a:t> 	</a:t>
            </a:r>
            <a:r>
              <a:rPr lang="en-US" sz="2000" dirty="0" smtClean="0"/>
              <a:t>These European and American depictions of nature have 	established a deeply entrenched attitude of mastery over the 	environment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2000" dirty="0" smtClean="0"/>
              <a:t>	“The aesthetic modes of the sublime and the picturesque are used 	across all three without regard for their politics.</a:t>
            </a:r>
          </a:p>
          <a:p>
            <a:pPr marL="0" indent="0">
              <a:buNone/>
            </a:pPr>
            <a:r>
              <a:rPr lang="en-US" sz="2000" dirty="0" smtClean="0"/>
              <a:t>	(Giblett, 2012, p. 83)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/>
              <a:t>Theoretical Framework</a:t>
            </a:r>
            <a:r>
              <a:rPr lang="en-GB" dirty="0" smtClean="0">
                <a:effectLst/>
              </a:rPr>
              <a:t> </a:t>
            </a:r>
            <a:r>
              <a:rPr lang="en-GB" sz="2500" i="1" dirty="0" smtClean="0">
                <a:effectLst/>
              </a:rPr>
              <a:t>cont…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505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500" dirty="0" smtClean="0">
                <a:latin typeface="Arial" charset="0"/>
                <a:ea typeface="ＭＳ Ｐゴシック" charset="0"/>
                <a:cs typeface="ＭＳ Ｐゴシック" charset="0"/>
              </a:rPr>
              <a:t>Photography for environmental sustainability</a:t>
            </a:r>
            <a:endParaRPr lang="en-US" sz="2500" dirty="0" smtClean="0"/>
          </a:p>
          <a:p>
            <a:pPr lvl="1"/>
            <a:r>
              <a:rPr lang="en-US" sz="2000" dirty="0" smtClean="0"/>
              <a:t> Giblett calls for a change to these conventions: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marL="457200" lvl="1" indent="0">
              <a:buNone/>
            </a:pPr>
            <a:r>
              <a:rPr lang="en-US" sz="2000" i="1" dirty="0" smtClean="0"/>
              <a:t>	I have argued recently for a shift from mastery over ‘nature’ to 	mutuality with it. In conservation and ecology this entails a shift 	from the setting aside of special places in sanctuaries, such as 	national parks, to the sacrality of all places, rural and urban, 	pristine and spoiled.</a:t>
            </a:r>
          </a:p>
          <a:p>
            <a:pPr marL="457200" lvl="1" indent="0">
              <a:buNone/>
            </a:pPr>
            <a:r>
              <a:rPr lang="en-US" sz="2000" i="1" dirty="0"/>
              <a:t>	</a:t>
            </a:r>
            <a:r>
              <a:rPr lang="en-US" sz="2000" dirty="0" smtClean="0"/>
              <a:t>(2007, p. 343)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marL="457200" lvl="1" indent="0"/>
            <a:r>
              <a:rPr lang="en-US" sz="2000" dirty="0" smtClean="0"/>
              <a:t> 	Landscape Photography can contribute</a:t>
            </a:r>
          </a:p>
          <a:p>
            <a:pPr marL="457200" lvl="1" indent="0"/>
            <a:endParaRPr lang="en-US" sz="1500" dirty="0" smtClean="0"/>
          </a:p>
          <a:p>
            <a:pPr marL="457200" lvl="1" indent="0"/>
            <a:r>
              <a:rPr lang="en-US" sz="2000" dirty="0" smtClean="0"/>
              <a:t> 	This standpoint is in line with my project’s aims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/>
              <a:t>Theoretical Framework</a:t>
            </a:r>
            <a:r>
              <a:rPr lang="en-GB" dirty="0" smtClean="0">
                <a:effectLst/>
              </a:rPr>
              <a:t> </a:t>
            </a:r>
            <a:r>
              <a:rPr lang="en-GB" sz="2500" i="1" dirty="0" smtClean="0">
                <a:effectLst/>
              </a:rPr>
              <a:t>cont…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315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017" y="862251"/>
            <a:ext cx="2408743" cy="334502"/>
          </a:xfrm>
        </p:spPr>
        <p:txBody>
          <a:bodyPr anchor="t"/>
          <a:lstStyle/>
          <a:p>
            <a:pPr algn="l"/>
            <a:r>
              <a:rPr lang="en-US" sz="1200" i="1" dirty="0"/>
              <a:t>Capturing the </a:t>
            </a:r>
            <a:r>
              <a:rPr lang="en-US" sz="1200" i="1" dirty="0" smtClean="0"/>
              <a:t>Cape:</a:t>
            </a:r>
            <a:r>
              <a:rPr lang="en-GB" sz="1200" dirty="0" smtClean="0">
                <a:effectLst/>
              </a:rPr>
              <a:t> David Jo Bradley</a:t>
            </a:r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Qualitative Case Study Methodology</a:t>
            </a:r>
            <a:endParaRPr lang="en-US" sz="2500" dirty="0" smtClean="0"/>
          </a:p>
          <a:p>
            <a:pPr lvl="1"/>
            <a:r>
              <a:rPr lang="en-US" sz="2000" dirty="0" smtClean="0"/>
              <a:t> 	Study of social phenomena in their natural surroundings</a:t>
            </a:r>
          </a:p>
          <a:p>
            <a:pPr lvl="1"/>
            <a:r>
              <a:rPr lang="en-US" sz="2000" dirty="0" smtClean="0"/>
              <a:t> 	Arguably most useful for a geographically defined cultural topic</a:t>
            </a:r>
          </a:p>
          <a:p>
            <a:pPr lvl="1"/>
            <a:endParaRPr lang="en-US" sz="1500" dirty="0" smtClean="0"/>
          </a:p>
          <a:p>
            <a:pPr>
              <a:buFont typeface="Arial"/>
              <a:buChar char="•"/>
            </a:pPr>
            <a:r>
              <a:rPr lang="en-US" sz="2500" dirty="0" smtClean="0">
                <a:latin typeface="Arial" charset="0"/>
                <a:ea typeface="ＭＳ Ｐゴシック" charset="0"/>
                <a:cs typeface="ＭＳ Ｐゴシック" charset="0"/>
              </a:rPr>
              <a:t>Practice Lead Research Methods</a:t>
            </a:r>
            <a:endParaRPr lang="en-US" sz="2500" dirty="0" smtClean="0"/>
          </a:p>
          <a:p>
            <a:pPr lvl="1"/>
            <a:r>
              <a:rPr lang="en-US" sz="2000" dirty="0" smtClean="0"/>
              <a:t> 	Photographic Data Collection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Landscape photography of the various aspects of the bioregion</a:t>
            </a:r>
          </a:p>
          <a:p>
            <a:pPr lvl="1"/>
            <a:endParaRPr lang="en-US" sz="1500" dirty="0" smtClean="0"/>
          </a:p>
          <a:p>
            <a:pPr lvl="1"/>
            <a:r>
              <a:rPr lang="en-US" sz="2000" dirty="0" smtClean="0"/>
              <a:t> 	Textual Analysis</a:t>
            </a:r>
          </a:p>
          <a:p>
            <a:pPr marL="914400" lvl="2" indent="0">
              <a:buNone/>
            </a:pPr>
            <a:r>
              <a:rPr lang="en-US" sz="2000" dirty="0" smtClean="0"/>
              <a:t>Cape Range bioregion and traditions of landscape photography</a:t>
            </a:r>
          </a:p>
          <a:p>
            <a:pPr marL="914400" lvl="2" indent="0">
              <a:buNone/>
            </a:pPr>
            <a:endParaRPr lang="en-US" sz="1500" dirty="0" smtClean="0"/>
          </a:p>
          <a:p>
            <a:pPr lvl="1"/>
            <a:r>
              <a:rPr lang="en-US" sz="2000" dirty="0" smtClean="0"/>
              <a:t> 	Candidate Interview Data Collection</a:t>
            </a:r>
          </a:p>
          <a:p>
            <a:pPr marL="914400" lvl="2" indent="0">
              <a:buNone/>
            </a:pPr>
            <a:r>
              <a:rPr lang="en-US" sz="2000" dirty="0" smtClean="0"/>
              <a:t>Removed due to problematic results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989013"/>
            <a:ext cx="8642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/>
                <a:ea typeface="ＭＳ Ｐゴシック" pitchFamily="-65" charset="-128"/>
                <a:cs typeface="ＭＳ Ｐゴシック" pitchFamily="-65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Arial Narrow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US" dirty="0" smtClean="0"/>
              <a:t>Methods &amp; Methodology</a:t>
            </a:r>
            <a:endParaRPr lang="en-AU" sz="2500" i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0092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715</Words>
  <Application>Microsoft Macintosh PowerPoint</Application>
  <PresentationFormat>On-screen Show (4:3)</PresentationFormat>
  <Paragraphs>222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Capturing the Cape</vt:lpstr>
      <vt:lpstr>Capturing the Cape: David Jo Bradley</vt:lpstr>
      <vt:lpstr>Capturing the Cape: David Jo Bradley</vt:lpstr>
      <vt:lpstr>Capturing the Cape: David Jo Bradley</vt:lpstr>
      <vt:lpstr>Capturing the Cape: David Jo Bradley</vt:lpstr>
      <vt:lpstr>Capturing the Cape: David Jo Bradley</vt:lpstr>
      <vt:lpstr>Capturing the Cape: David Jo Bradley</vt:lpstr>
      <vt:lpstr>Capturing the Cape: David Jo Bradley</vt:lpstr>
      <vt:lpstr>Capturing the Cape: David Jo Bradley</vt:lpstr>
      <vt:lpstr>Capturing the Cape: David Jo Bradley</vt:lpstr>
      <vt:lpstr>Capturing the Cape: David Jo Bradley</vt:lpstr>
      <vt:lpstr>Capturing the Cape: David Jo Bradley</vt:lpstr>
      <vt:lpstr>Capturing the Cape: David Jo Bradley</vt:lpstr>
      <vt:lpstr>Capturing the Cape: David Jo Bradley</vt:lpstr>
    </vt:vector>
  </TitlesOfParts>
  <Company>Edith Cowan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 Ly</dc:creator>
  <cp:lastModifiedBy>Sharon Smart</cp:lastModifiedBy>
  <cp:revision>47</cp:revision>
  <dcterms:created xsi:type="dcterms:W3CDTF">2012-09-17T00:56:56Z</dcterms:created>
  <dcterms:modified xsi:type="dcterms:W3CDTF">2012-10-26T03:26:00Z</dcterms:modified>
</cp:coreProperties>
</file>