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71" r:id="rId3"/>
    <p:sldId id="274" r:id="rId4"/>
    <p:sldId id="272" r:id="rId5"/>
    <p:sldId id="273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6421"/>
    <a:srgbClr val="666666"/>
    <a:srgbClr val="004B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21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28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38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755650"/>
            <a:ext cx="2160587" cy="58420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755650"/>
            <a:ext cx="6329363" cy="58420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17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>
            <a:spLocks noChangeArrowheads="1"/>
          </p:cNvSpPr>
          <p:nvPr userDrawn="1"/>
        </p:nvSpPr>
        <p:spPr bwMode="auto">
          <a:xfrm>
            <a:off x="0" y="6499225"/>
            <a:ext cx="9144000" cy="369888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smtClean="0"/>
          </a:p>
        </p:txBody>
      </p:sp>
      <p:sp>
        <p:nvSpPr>
          <p:cNvPr id="5" name="TextBox 11"/>
          <p:cNvSpPr txBox="1">
            <a:spLocks noChangeArrowheads="1"/>
          </p:cNvSpPr>
          <p:nvPr userDrawn="1"/>
        </p:nvSpPr>
        <p:spPr bwMode="auto">
          <a:xfrm>
            <a:off x="0" y="6524625"/>
            <a:ext cx="914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Contact Info: </a:t>
            </a:r>
            <a:r>
              <a:rPr lang="en-US" sz="1000" b="1" dirty="0" err="1" smtClean="0">
                <a:solidFill>
                  <a:schemeClr val="bg1"/>
                </a:solidFill>
              </a:rPr>
              <a:t>www.ecu.edu.au</a:t>
            </a:r>
            <a:r>
              <a:rPr lang="en-US" sz="1000" b="1" smtClean="0">
                <a:solidFill>
                  <a:schemeClr val="bg1"/>
                </a:solidFill>
              </a:rPr>
              <a:t>/research/week</a:t>
            </a:r>
            <a:endParaRPr lang="en-US" sz="1000" b="1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916113"/>
            <a:ext cx="8642350" cy="4537223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05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675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916113"/>
            <a:ext cx="4244975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244975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0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03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1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22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74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542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2012-RW-Logo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387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916113"/>
            <a:ext cx="8642350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1028" name="Rectangle 10"/>
          <p:cNvSpPr>
            <a:spLocks noChangeArrowheads="1"/>
          </p:cNvSpPr>
          <p:nvPr userDrawn="1"/>
        </p:nvSpPr>
        <p:spPr bwMode="auto">
          <a:xfrm>
            <a:off x="0" y="736600"/>
            <a:ext cx="9144000" cy="1079500"/>
          </a:xfrm>
          <a:prstGeom prst="rect">
            <a:avLst/>
          </a:prstGeom>
          <a:solidFill>
            <a:srgbClr val="DF64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755650"/>
            <a:ext cx="86423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1030" name="Picture 13" descr="ECU_AUS_logo_C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0"/>
            <a:ext cx="97948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8"/>
          <p:cNvSpPr txBox="1">
            <a:spLocks noChangeArrowheads="1"/>
          </p:cNvSpPr>
          <p:nvPr userDrawn="1"/>
        </p:nvSpPr>
        <p:spPr bwMode="auto">
          <a:xfrm>
            <a:off x="0" y="6499225"/>
            <a:ext cx="9144000" cy="369888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smtClean="0"/>
          </a:p>
        </p:txBody>
      </p:sp>
      <p:sp>
        <p:nvSpPr>
          <p:cNvPr id="1032" name="TextBox 9"/>
          <p:cNvSpPr txBox="1">
            <a:spLocks noChangeArrowheads="1"/>
          </p:cNvSpPr>
          <p:nvPr userDrawn="1"/>
        </p:nvSpPr>
        <p:spPr bwMode="auto">
          <a:xfrm>
            <a:off x="0" y="6524625"/>
            <a:ext cx="914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Contact Info: </a:t>
            </a:r>
            <a:r>
              <a:rPr lang="en-US" sz="1000" b="1" dirty="0" err="1" smtClean="0">
                <a:solidFill>
                  <a:schemeClr val="bg1"/>
                </a:solidFill>
              </a:rPr>
              <a:t>www.ecu.edu.au</a:t>
            </a:r>
            <a:r>
              <a:rPr lang="en-US" sz="1000" b="1" dirty="0" smtClean="0">
                <a:solidFill>
                  <a:schemeClr val="bg1"/>
                </a:solidFill>
              </a:rPr>
              <a:t>/research/week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65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65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65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z="36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Cognition Research Group</a:t>
            </a:r>
            <a:endParaRPr lang="en-US" sz="36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77072"/>
            <a:ext cx="6400800" cy="156172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Craig Speelman</a:t>
            </a:r>
          </a:p>
          <a:p>
            <a:pPr eaLnBrk="1" hangingPunct="1"/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School of Psychology</a:t>
            </a:r>
          </a:p>
          <a:p>
            <a:pPr eaLnBrk="1" hangingPunct="1"/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and Social Science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498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Computers: The great </a:t>
            </a:r>
            <a:r>
              <a:rPr lang="en-US" dirty="0" err="1"/>
              <a:t>saviour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Computers have been around since late 1970s</a:t>
            </a:r>
          </a:p>
          <a:p>
            <a:r>
              <a:rPr lang="en-US" dirty="0"/>
              <a:t>Coincides with slide in </a:t>
            </a:r>
            <a:r>
              <a:rPr lang="en-US" dirty="0" err="1"/>
              <a:t>maths</a:t>
            </a:r>
            <a:r>
              <a:rPr lang="en-US" dirty="0"/>
              <a:t> skills!</a:t>
            </a:r>
          </a:p>
          <a:p>
            <a:r>
              <a:rPr lang="en-US" dirty="0"/>
              <a:t>Whatever they’ve been doing, it’s not working!</a:t>
            </a:r>
          </a:p>
        </p:txBody>
      </p:sp>
    </p:spTree>
    <p:extLst>
      <p:ext uri="{BB962C8B-B14F-4D97-AF65-F5344CB8AC3E}">
        <p14:creationId xmlns:p14="http://schemas.microsoft.com/office/powerpoint/2010/main" val="1601282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Skill Acquisition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25 years researching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acquisition </a:t>
            </a:r>
            <a:r>
              <a:rPr lang="en-US" dirty="0"/>
              <a:t>and transfer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cognitive </a:t>
            </a:r>
            <a:r>
              <a:rPr lang="en-US" dirty="0"/>
              <a:t>skills.</a:t>
            </a:r>
          </a:p>
          <a:p>
            <a:r>
              <a:rPr lang="en-US" dirty="0"/>
              <a:t>Book that reviews over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100 </a:t>
            </a:r>
            <a:r>
              <a:rPr lang="en-US" dirty="0"/>
              <a:t>years of research</a:t>
            </a:r>
          </a:p>
          <a:p>
            <a:r>
              <a:rPr lang="en-US" dirty="0"/>
              <a:t>5 Principles of Skill Acquisition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300" y="2204864"/>
            <a:ext cx="28067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17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Practice leads to faster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Practice leads to efficiencies in knowledge access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Learning leads to less demand on working memory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As expertise increases, fewer mental resources are required to perform a particular skill, enabling the development of a hierarchy of skills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Skilled </a:t>
            </a:r>
            <a:r>
              <a:rPr lang="en-US" sz="2800" dirty="0" err="1"/>
              <a:t>behaviour</a:t>
            </a:r>
            <a:r>
              <a:rPr lang="en-US" sz="2800" dirty="0"/>
              <a:t> involves execution of component processes</a:t>
            </a:r>
          </a:p>
        </p:txBody>
      </p:sp>
    </p:spTree>
    <p:extLst>
      <p:ext uri="{BB962C8B-B14F-4D97-AF65-F5344CB8AC3E}">
        <p14:creationId xmlns:p14="http://schemas.microsoft.com/office/powerpoint/2010/main" val="3728313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Computer Games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Ladder, </a:t>
            </a:r>
            <a:r>
              <a:rPr lang="en-US" dirty="0" err="1"/>
              <a:t>Mathletics</a:t>
            </a:r>
            <a:r>
              <a:rPr lang="en-US" dirty="0"/>
              <a:t>, </a:t>
            </a:r>
            <a:r>
              <a:rPr lang="en-US" dirty="0" err="1"/>
              <a:t>Timez</a:t>
            </a:r>
            <a:r>
              <a:rPr lang="en-US" dirty="0"/>
              <a:t> Attack, </a:t>
            </a:r>
            <a:r>
              <a:rPr lang="en-US" dirty="0" err="1"/>
              <a:t>DaisyMaths</a:t>
            </a:r>
            <a:endParaRPr lang="en-US" dirty="0"/>
          </a:p>
          <a:p>
            <a:r>
              <a:rPr lang="en-US" dirty="0"/>
              <a:t>Little attention to principles (i.e., no scientific rationale)</a:t>
            </a:r>
          </a:p>
          <a:p>
            <a:r>
              <a:rPr lang="en-US" dirty="0"/>
              <a:t>Translation of paper-based exercises to screen</a:t>
            </a:r>
          </a:p>
          <a:p>
            <a:r>
              <a:rPr lang="en-US" dirty="0"/>
              <a:t>No data on their effectiveness</a:t>
            </a:r>
          </a:p>
        </p:txBody>
      </p:sp>
    </p:spTree>
    <p:extLst>
      <p:ext uri="{BB962C8B-B14F-4D97-AF65-F5344CB8AC3E}">
        <p14:creationId xmlns:p14="http://schemas.microsoft.com/office/powerpoint/2010/main" val="144772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Numbeat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Designed </a:t>
            </a:r>
            <a:r>
              <a:rPr lang="en-US" dirty="0"/>
              <a:t>according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 </a:t>
            </a:r>
            <a:r>
              <a:rPr lang="en-US" dirty="0"/>
              <a:t>Principles</a:t>
            </a:r>
          </a:p>
          <a:p>
            <a:r>
              <a:rPr lang="en-US" dirty="0"/>
              <a:t>Designed to provide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teachers </a:t>
            </a:r>
            <a:r>
              <a:rPr lang="en-US" dirty="0"/>
              <a:t>with feedback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about </a:t>
            </a:r>
            <a:r>
              <a:rPr lang="en-US" dirty="0"/>
              <a:t>student’s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performance</a:t>
            </a:r>
            <a:endParaRPr lang="en-US" dirty="0"/>
          </a:p>
          <a:p>
            <a:r>
              <a:rPr lang="en-US" dirty="0" smtClean="0"/>
              <a:t>Trial </a:t>
            </a:r>
            <a:r>
              <a:rPr lang="en-US" dirty="0"/>
              <a:t>of its effectiveness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16832"/>
            <a:ext cx="388843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61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Numbeat</a:t>
            </a:r>
            <a:r>
              <a:rPr lang="en-US" dirty="0" smtClean="0"/>
              <a:t> Trial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47037"/>
              </p:ext>
            </p:extLst>
          </p:nvPr>
        </p:nvGraphicFramePr>
        <p:xfrm>
          <a:off x="395536" y="1988840"/>
          <a:ext cx="8229600" cy="4356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921771">
                <a:tc>
                  <a:txBody>
                    <a:bodyPr/>
                    <a:lstStyle/>
                    <a:p>
                      <a:r>
                        <a:rPr lang="en-US" sz="1800" b="1" u="none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Phase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u="non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Group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u="non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Group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u="non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Group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u="non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Group 4</a:t>
                      </a:r>
                      <a:endParaRPr lang="en-US" dirty="0"/>
                    </a:p>
                  </a:txBody>
                  <a:tcPr/>
                </a:tc>
              </a:tr>
              <a:tr h="921771">
                <a:tc>
                  <a:txBody>
                    <a:bodyPr/>
                    <a:lstStyle/>
                    <a:p>
                      <a:r>
                        <a:rPr lang="fr-FR" sz="180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20-30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Pre-Test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Pre-Test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Pre-Test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Pre-Test</a:t>
                      </a:r>
                      <a:endParaRPr lang="en-US" dirty="0"/>
                    </a:p>
                  </a:txBody>
                  <a:tcPr/>
                </a:tc>
              </a:tr>
              <a:tr h="1591002">
                <a:tc>
                  <a:txBody>
                    <a:bodyPr/>
                    <a:lstStyle/>
                    <a:p>
                      <a:r>
                        <a:rPr lang="en-US" sz="180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weeks</a:t>
                      </a:r>
                    </a:p>
                    <a:p>
                      <a:endParaRPr lang="en-US" sz="1800" u="non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20-30 </a:t>
                      </a:r>
                      <a:r>
                        <a:rPr lang="fr-FR" sz="1800" u="non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mins</a:t>
                      </a:r>
                      <a:r>
                        <a:rPr lang="en-US" sz="180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Numbeat</a:t>
                      </a:r>
                      <a:r>
                        <a:rPr lang="en-US" sz="180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Full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Numbeat</a:t>
                      </a:r>
                      <a:r>
                        <a:rPr lang="en-US" sz="180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Limited</a:t>
                      </a:r>
                    </a:p>
                    <a:p>
                      <a:r>
                        <a:rPr lang="en-US" sz="180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(no speed up)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 2</a:t>
                      </a:r>
                    </a:p>
                    <a:p>
                      <a:r>
                        <a:rPr lang="en-US" sz="180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(Drill problems)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 1</a:t>
                      </a:r>
                    </a:p>
                    <a:p>
                      <a:r>
                        <a:rPr lang="en-US" sz="180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(Nothing)</a:t>
                      </a:r>
                      <a:endParaRPr lang="en-US" dirty="0"/>
                    </a:p>
                  </a:txBody>
                  <a:tcPr/>
                </a:tc>
              </a:tr>
              <a:tr h="921771">
                <a:tc>
                  <a:txBody>
                    <a:bodyPr/>
                    <a:lstStyle/>
                    <a:p>
                      <a:r>
                        <a:rPr lang="fr-FR" sz="180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20-30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Post-Test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Post-Test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Post-Test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Post-Test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854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Trial Results - Accuracy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4824"/>
            <a:ext cx="6220711" cy="465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52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Trial Results - Speed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6133025" cy="466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0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844825"/>
            <a:ext cx="8642350" cy="4608512"/>
          </a:xfrm>
        </p:spPr>
        <p:txBody>
          <a:bodyPr/>
          <a:lstStyle/>
          <a:p>
            <a:r>
              <a:rPr lang="en-US" dirty="0" err="1" smtClean="0"/>
              <a:t>Acc</a:t>
            </a:r>
            <a:r>
              <a:rPr lang="en-US" dirty="0" smtClean="0"/>
              <a:t> increased in all conditions, but rate of improvement was same across conditions</a:t>
            </a:r>
          </a:p>
          <a:p>
            <a:pPr lvl="1"/>
            <a:r>
              <a:rPr lang="en-US" dirty="0" smtClean="0"/>
              <a:t>general practice effect?</a:t>
            </a:r>
          </a:p>
          <a:p>
            <a:r>
              <a:rPr lang="en-US" dirty="0" smtClean="0"/>
              <a:t>Speed decreased in all conditions, except </a:t>
            </a:r>
            <a:r>
              <a:rPr lang="en-US" dirty="0" err="1" smtClean="0"/>
              <a:t>Numbeat</a:t>
            </a:r>
            <a:r>
              <a:rPr lang="en-US" dirty="0" smtClean="0"/>
              <a:t>-Limited</a:t>
            </a:r>
          </a:p>
          <a:p>
            <a:pPr lvl="1"/>
            <a:r>
              <a:rPr lang="en-US" dirty="0" err="1" smtClean="0"/>
              <a:t>Numbeat</a:t>
            </a:r>
            <a:r>
              <a:rPr lang="en-US" dirty="0" smtClean="0"/>
              <a:t>-Limited effective in improving speed</a:t>
            </a:r>
          </a:p>
          <a:p>
            <a:r>
              <a:rPr lang="en-US" dirty="0" err="1" smtClean="0"/>
              <a:t>Numbeat</a:t>
            </a:r>
            <a:r>
              <a:rPr lang="en-US" dirty="0" smtClean="0"/>
              <a:t>-Full possibly too difficult for students to cope with</a:t>
            </a:r>
          </a:p>
          <a:p>
            <a:pPr lvl="1"/>
            <a:r>
              <a:rPr lang="en-US" dirty="0" smtClean="0"/>
              <a:t>Benefits not </a:t>
            </a:r>
            <a:r>
              <a:rPr lang="en-US" dirty="0" err="1" smtClean="0"/>
              <a:t>realised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937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Numbeat</a:t>
            </a:r>
            <a:r>
              <a:rPr lang="en-US" dirty="0" smtClean="0"/>
              <a:t> Trial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Technical Issues solved</a:t>
            </a:r>
          </a:p>
          <a:p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party server issues eliminated – all programs run from </a:t>
            </a:r>
            <a:r>
              <a:rPr lang="en-US" sz="2400" dirty="0" err="1" smtClean="0"/>
              <a:t>Numbeat</a:t>
            </a:r>
            <a:r>
              <a:rPr lang="en-US" sz="2400" dirty="0" smtClean="0"/>
              <a:t> server</a:t>
            </a:r>
          </a:p>
          <a:p>
            <a:r>
              <a:rPr lang="en-US" sz="2400" dirty="0" smtClean="0"/>
              <a:t>Trial designed to examine whether a </a:t>
            </a:r>
            <a:r>
              <a:rPr lang="en-US" sz="2400" dirty="0" err="1" smtClean="0"/>
              <a:t>Numbeat</a:t>
            </a:r>
            <a:r>
              <a:rPr lang="en-US" sz="2400" dirty="0" smtClean="0"/>
              <a:t> version in between </a:t>
            </a:r>
            <a:r>
              <a:rPr lang="en-US" sz="2400" dirty="0" err="1" smtClean="0"/>
              <a:t>Numbeat</a:t>
            </a:r>
            <a:r>
              <a:rPr lang="en-US" sz="2400" dirty="0" smtClean="0"/>
              <a:t>-Limited and </a:t>
            </a:r>
            <a:r>
              <a:rPr lang="en-US" sz="2400" dirty="0" err="1" smtClean="0"/>
              <a:t>Numbeat</a:t>
            </a:r>
            <a:r>
              <a:rPr lang="en-US" sz="2400" dirty="0" smtClean="0"/>
              <a:t>-Full is more effective</a:t>
            </a:r>
          </a:p>
          <a:p>
            <a:pPr lvl="1"/>
            <a:r>
              <a:rPr lang="en-US" sz="2400" dirty="0" smtClean="0"/>
              <a:t>Speed-up elements will be manipulated so that they are retained, but not as severe</a:t>
            </a:r>
          </a:p>
          <a:p>
            <a:r>
              <a:rPr lang="en-US" sz="2400" dirty="0" smtClean="0"/>
              <a:t>Conditions will be manipulated within a class, to eliminate possible class/school differences.</a:t>
            </a:r>
          </a:p>
        </p:txBody>
      </p:sp>
    </p:spTree>
    <p:extLst>
      <p:ext uri="{BB962C8B-B14F-4D97-AF65-F5344CB8AC3E}">
        <p14:creationId xmlns:p14="http://schemas.microsoft.com/office/powerpoint/2010/main" val="691894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Director: Professor Craig Speelman</a:t>
            </a:r>
          </a:p>
          <a:p>
            <a:r>
              <a:rPr lang="en-US" dirty="0" smtClean="0"/>
              <a:t>Members:</a:t>
            </a:r>
          </a:p>
          <a:p>
            <a:pPr lvl="1"/>
            <a:r>
              <a:rPr lang="en-US" dirty="0" err="1" smtClean="0"/>
              <a:t>Dr</a:t>
            </a:r>
            <a:r>
              <a:rPr lang="en-US" dirty="0" smtClean="0"/>
              <a:t> Guillermo </a:t>
            </a:r>
            <a:r>
              <a:rPr lang="en-US" dirty="0" err="1" smtClean="0"/>
              <a:t>Campitelli</a:t>
            </a:r>
            <a:endParaRPr lang="en-US" dirty="0" smtClean="0"/>
          </a:p>
          <a:p>
            <a:pPr lvl="1"/>
            <a:r>
              <a:rPr lang="en-US" dirty="0" smtClean="0"/>
              <a:t>Matthew </a:t>
            </a:r>
            <a:r>
              <a:rPr lang="en-US" dirty="0" err="1" smtClean="0"/>
              <a:t>Merema</a:t>
            </a:r>
            <a:endParaRPr lang="en-US" dirty="0" smtClean="0"/>
          </a:p>
          <a:p>
            <a:pPr lvl="1"/>
            <a:r>
              <a:rPr lang="en-US" dirty="0" smtClean="0"/>
              <a:t>Katrina Muller Townsend</a:t>
            </a:r>
          </a:p>
          <a:p>
            <a:pPr lvl="1"/>
            <a:r>
              <a:rPr lang="en-US" dirty="0" err="1" smtClean="0"/>
              <a:t>Ronniet</a:t>
            </a:r>
            <a:r>
              <a:rPr lang="en-US" dirty="0" smtClean="0"/>
              <a:t> Orlando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800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General</a:t>
            </a:r>
          </a:p>
          <a:p>
            <a:pPr lvl="1"/>
            <a:r>
              <a:rPr lang="en-AU" dirty="0" smtClean="0"/>
              <a:t>Cognitive Psychology</a:t>
            </a:r>
          </a:p>
          <a:p>
            <a:endParaRPr lang="en-AU" dirty="0"/>
          </a:p>
          <a:p>
            <a:r>
              <a:rPr lang="en-AU" dirty="0" smtClean="0"/>
              <a:t>Specific</a:t>
            </a:r>
          </a:p>
          <a:p>
            <a:pPr lvl="1"/>
            <a:r>
              <a:rPr lang="en-AU" dirty="0" smtClean="0"/>
              <a:t>Memory</a:t>
            </a:r>
          </a:p>
          <a:p>
            <a:pPr lvl="1"/>
            <a:r>
              <a:rPr lang="en-AU" dirty="0" smtClean="0"/>
              <a:t>Skill acquisition</a:t>
            </a:r>
            <a:endParaRPr lang="en-AU" dirty="0"/>
          </a:p>
          <a:p>
            <a:pPr lvl="1"/>
            <a:r>
              <a:rPr lang="en-AU" dirty="0" smtClean="0"/>
              <a:t>Expertise</a:t>
            </a:r>
          </a:p>
          <a:p>
            <a:pPr lvl="1"/>
            <a:r>
              <a:rPr lang="en-AU" dirty="0"/>
              <a:t>D</a:t>
            </a:r>
            <a:r>
              <a:rPr lang="en-AU" dirty="0" smtClean="0"/>
              <a:t>ecision </a:t>
            </a:r>
            <a:r>
              <a:rPr lang="en-AU" dirty="0"/>
              <a:t>making</a:t>
            </a:r>
            <a:r>
              <a:rPr lang="en-AU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466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z="2800" dirty="0"/>
              <a:t>The role of automaticity in the development of cognitive skill</a:t>
            </a:r>
          </a:p>
          <a:p>
            <a:pPr lvl="0"/>
            <a:r>
              <a:rPr lang="en-AU" sz="2800" dirty="0"/>
              <a:t>The role of expertise in judgement and decision making</a:t>
            </a:r>
          </a:p>
          <a:p>
            <a:pPr lvl="0"/>
            <a:r>
              <a:rPr lang="en-AU" sz="2800" dirty="0"/>
              <a:t>Re-evaluating self-reports of memory: Do affect and personality moderate the accuracy of subjective memory complaints?</a:t>
            </a:r>
          </a:p>
          <a:p>
            <a:pPr lvl="0"/>
            <a:r>
              <a:rPr lang="en-AU" sz="2800" dirty="0"/>
              <a:t>Building financial literacy and retirement savings engagement by developing a financial education program for the workplace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019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The role of cognitive reflection on saving behaviour</a:t>
            </a:r>
          </a:p>
          <a:p>
            <a:pPr lvl="0"/>
            <a:r>
              <a:rPr lang="en-AU" dirty="0" smtClean="0"/>
              <a:t>Effects of live versus recorded music and stories on salivary biomarker indicators of pain, anxiety and immune function in palliative care cancer patients</a:t>
            </a:r>
          </a:p>
          <a:p>
            <a:pPr lvl="0"/>
            <a:r>
              <a:rPr lang="en-AU" dirty="0" smtClean="0"/>
              <a:t>Development of a computer game to facilitate the acquisition of arithmetic skills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477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z="36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Using Psychological Theory to Improve Arithmetic Skills: The </a:t>
            </a:r>
            <a:r>
              <a:rPr lang="en-US" sz="3600" b="0" i="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Numbeat</a:t>
            </a:r>
            <a:r>
              <a:rPr lang="en-US" sz="36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Computer </a:t>
            </a:r>
            <a:r>
              <a:rPr lang="en-US" sz="3600" b="0" i="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Maths</a:t>
            </a:r>
            <a:r>
              <a:rPr lang="en-US" sz="36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Game.</a:t>
            </a:r>
            <a:endParaRPr lang="en-US" sz="36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77072"/>
            <a:ext cx="6400800" cy="156172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Craig Speelman</a:t>
            </a:r>
          </a:p>
          <a:p>
            <a:pPr eaLnBrk="1" hangingPunct="1"/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Cognition Research Group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Australia’s </a:t>
            </a:r>
            <a:r>
              <a:rPr lang="en-US" dirty="0" err="1"/>
              <a:t>Maths</a:t>
            </a:r>
            <a:r>
              <a:rPr lang="en-US" dirty="0"/>
              <a:t> crisis</a:t>
            </a:r>
            <a:endParaRPr lang="en-AU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16113"/>
            <a:ext cx="8642350" cy="4537075"/>
          </a:xfrm>
        </p:spPr>
        <p:txBody>
          <a:bodyPr/>
          <a:lstStyle/>
          <a:p>
            <a:r>
              <a:rPr lang="en-US" dirty="0"/>
              <a:t>Over 50% of the adult population are functionally innumerate (ABS, 2006)</a:t>
            </a:r>
          </a:p>
          <a:p>
            <a:r>
              <a:rPr lang="en-US" dirty="0"/>
              <a:t>The proportion of high school students attempting higher level </a:t>
            </a:r>
            <a:r>
              <a:rPr lang="en-US" dirty="0" err="1"/>
              <a:t>maths</a:t>
            </a:r>
            <a:r>
              <a:rPr lang="en-US" dirty="0"/>
              <a:t> in </a:t>
            </a:r>
            <a:r>
              <a:rPr lang="en-US" dirty="0" err="1"/>
              <a:t>Yrs</a:t>
            </a:r>
            <a:r>
              <a:rPr lang="en-US" dirty="0"/>
              <a:t> 11&amp;12 is declining</a:t>
            </a:r>
          </a:p>
          <a:p>
            <a:r>
              <a:rPr lang="en-US" dirty="0"/>
              <a:t>Universities are not producing sufficient </a:t>
            </a:r>
            <a:r>
              <a:rPr lang="en-US" dirty="0" err="1"/>
              <a:t>maths</a:t>
            </a:r>
            <a:r>
              <a:rPr lang="en-US" dirty="0"/>
              <a:t> and science graduates to meet Australia’s technological needs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Australia’s </a:t>
            </a:r>
            <a:r>
              <a:rPr lang="en-US" dirty="0" err="1"/>
              <a:t>Maths</a:t>
            </a:r>
            <a:r>
              <a:rPr lang="en-US" dirty="0"/>
              <a:t> 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causing this problem?</a:t>
            </a:r>
          </a:p>
          <a:p>
            <a:pPr lvl="1"/>
            <a:r>
              <a:rPr lang="en-US" dirty="0"/>
              <a:t>Many factors</a:t>
            </a:r>
          </a:p>
          <a:p>
            <a:pPr lvl="1"/>
            <a:r>
              <a:rPr lang="en-US" dirty="0"/>
              <a:t>Crammed curriculum</a:t>
            </a:r>
          </a:p>
          <a:p>
            <a:pPr lvl="1"/>
            <a:r>
              <a:rPr lang="en-US" dirty="0"/>
              <a:t>Insufficient practice on the basics</a:t>
            </a:r>
          </a:p>
          <a:p>
            <a:pPr lvl="1"/>
            <a:r>
              <a:rPr lang="en-US" dirty="0"/>
              <a:t>Arithmetic relies on mastering lower levels (e.g., counting) before attempting higher levels (e.g., addition)</a:t>
            </a:r>
          </a:p>
        </p:txBody>
      </p:sp>
    </p:spTree>
    <p:extLst>
      <p:ext uri="{BB962C8B-B14F-4D97-AF65-F5344CB8AC3E}">
        <p14:creationId xmlns:p14="http://schemas.microsoft.com/office/powerpoint/2010/main" val="502865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Different Children = </a:t>
            </a:r>
            <a:r>
              <a:rPr lang="en-US" sz="3200" dirty="0" smtClean="0"/>
              <a:t>Different Learning </a:t>
            </a:r>
            <a:r>
              <a:rPr lang="en-US" sz="3200" dirty="0"/>
              <a:t>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Monitoring learning rates in a class of 20-25 children:</a:t>
            </a:r>
          </a:p>
          <a:p>
            <a:pPr lvl="1"/>
            <a:r>
              <a:rPr lang="en-US" dirty="0"/>
              <a:t>pace of the lesson too slow</a:t>
            </a:r>
          </a:p>
          <a:p>
            <a:pPr lvl="1"/>
            <a:r>
              <a:rPr lang="en-US" dirty="0"/>
              <a:t>pace of the lesson too fast</a:t>
            </a:r>
          </a:p>
          <a:p>
            <a:pPr lvl="1"/>
            <a:r>
              <a:rPr lang="en-US" dirty="0"/>
              <a:t>Mastering one skill before attempting the next.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Maths</a:t>
            </a:r>
            <a:r>
              <a:rPr lang="en-US" dirty="0"/>
              <a:t> Brain”</a:t>
            </a:r>
          </a:p>
        </p:txBody>
      </p:sp>
    </p:spTree>
    <p:extLst>
      <p:ext uri="{BB962C8B-B14F-4D97-AF65-F5344CB8AC3E}">
        <p14:creationId xmlns:p14="http://schemas.microsoft.com/office/powerpoint/2010/main" val="2093814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626</Words>
  <Application>Microsoft Macintosh PowerPoint</Application>
  <PresentationFormat>On-screen Show (4:3)</PresentationFormat>
  <Paragraphs>112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Cognition Research Group</vt:lpstr>
      <vt:lpstr>Staff</vt:lpstr>
      <vt:lpstr>Research Areas</vt:lpstr>
      <vt:lpstr>Projects</vt:lpstr>
      <vt:lpstr>Projects continued</vt:lpstr>
      <vt:lpstr>Using Psychological Theory to Improve Arithmetic Skills: The Numbeat Computer Maths Game.</vt:lpstr>
      <vt:lpstr>Australia’s Maths crisis</vt:lpstr>
      <vt:lpstr>Australia’s Maths crisis</vt:lpstr>
      <vt:lpstr>Different Children = Different Learning Rates</vt:lpstr>
      <vt:lpstr>Computers: The great saviour?</vt:lpstr>
      <vt:lpstr>Cognitive Skill Acquisition</vt:lpstr>
      <vt:lpstr>Principles</vt:lpstr>
      <vt:lpstr>Current Computer Games</vt:lpstr>
      <vt:lpstr>Numbeat</vt:lpstr>
      <vt:lpstr>Numbeat Trial</vt:lpstr>
      <vt:lpstr>Trial Results - Accuracy</vt:lpstr>
      <vt:lpstr>Trial Results - Speed</vt:lpstr>
      <vt:lpstr>Conclusions</vt:lpstr>
      <vt:lpstr>Numbeat Trial #2</vt:lpstr>
    </vt:vector>
  </TitlesOfParts>
  <Company>Edith Cowan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 Ly</dc:creator>
  <cp:lastModifiedBy>Sharon Smart</cp:lastModifiedBy>
  <cp:revision>22</cp:revision>
  <dcterms:created xsi:type="dcterms:W3CDTF">2009-09-07T06:18:52Z</dcterms:created>
  <dcterms:modified xsi:type="dcterms:W3CDTF">2012-10-26T03:27:32Z</dcterms:modified>
</cp:coreProperties>
</file>