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9" r:id="rId2"/>
    <p:sldId id="261" r:id="rId3"/>
    <p:sldId id="338" r:id="rId4"/>
    <p:sldId id="301" r:id="rId5"/>
    <p:sldId id="302" r:id="rId6"/>
    <p:sldId id="339" r:id="rId7"/>
    <p:sldId id="305" r:id="rId8"/>
    <p:sldId id="306" r:id="rId9"/>
    <p:sldId id="307" r:id="rId10"/>
    <p:sldId id="308" r:id="rId11"/>
    <p:sldId id="310" r:id="rId12"/>
    <p:sldId id="311" r:id="rId13"/>
    <p:sldId id="312" r:id="rId14"/>
    <p:sldId id="313" r:id="rId15"/>
    <p:sldId id="314" r:id="rId16"/>
    <p:sldId id="316" r:id="rId17"/>
    <p:sldId id="317" r:id="rId18"/>
    <p:sldId id="319" r:id="rId19"/>
    <p:sldId id="322" r:id="rId20"/>
    <p:sldId id="323" r:id="rId21"/>
    <p:sldId id="324" r:id="rId22"/>
    <p:sldId id="325" r:id="rId23"/>
    <p:sldId id="326" r:id="rId24"/>
    <p:sldId id="327" r:id="rId25"/>
    <p:sldId id="329" r:id="rId26"/>
    <p:sldId id="331" r:id="rId27"/>
    <p:sldId id="337" r:id="rId28"/>
    <p:sldId id="340" r:id="rId29"/>
    <p:sldId id="341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421"/>
    <a:srgbClr val="666666"/>
    <a:srgbClr val="004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6" autoAdjust="0"/>
  </p:normalViewPr>
  <p:slideViewPr>
    <p:cSldViewPr>
      <p:cViewPr varScale="1">
        <p:scale>
          <a:sx n="92" d="100"/>
          <a:sy n="92" d="100"/>
        </p:scale>
        <p:origin x="-20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ckupdocs\Vista_Documents\6_Conferences\39%20Australasian%20Experimental%20Psychology%20Conference\Tables%20for%20presentation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8571741032371"/>
          <c:y val="0.0745487022455527"/>
          <c:w val="0.755679571303591"/>
          <c:h val="0.798225065616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[1]choice!$A$25</c:f>
              <c:strCache>
                <c:ptCount val="1"/>
                <c:pt idx="0">
                  <c:v>Small Population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[1]choice!$B$24:$C$24</c:f>
              <c:strCache>
                <c:ptCount val="2"/>
                <c:pt idx="0">
                  <c:v>Low</c:v>
                </c:pt>
                <c:pt idx="1">
                  <c:v>High</c:v>
                </c:pt>
              </c:strCache>
            </c:strRef>
          </c:cat>
          <c:val>
            <c:numRef>
              <c:f>[1]choice!$B$25:$C$25</c:f>
              <c:numCache>
                <c:formatCode>General</c:formatCode>
                <c:ptCount val="2"/>
                <c:pt idx="0">
                  <c:v>287.0</c:v>
                </c:pt>
                <c:pt idx="1">
                  <c:v>455.0</c:v>
                </c:pt>
              </c:numCache>
            </c:numRef>
          </c:val>
        </c:ser>
        <c:ser>
          <c:idx val="1"/>
          <c:order val="1"/>
          <c:tx>
            <c:strRef>
              <c:f>[1]choice!$A$26</c:f>
              <c:strCache>
                <c:ptCount val="1"/>
                <c:pt idx="0">
                  <c:v>Large Population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[1]choice!$B$24:$C$24</c:f>
              <c:strCache>
                <c:ptCount val="2"/>
                <c:pt idx="0">
                  <c:v>Low</c:v>
                </c:pt>
                <c:pt idx="1">
                  <c:v>High</c:v>
                </c:pt>
              </c:strCache>
            </c:strRef>
          </c:cat>
          <c:val>
            <c:numRef>
              <c:f>[1]choice!$B$26:$C$26</c:f>
              <c:numCache>
                <c:formatCode>General</c:formatCode>
                <c:ptCount val="2"/>
                <c:pt idx="0">
                  <c:v>278.0</c:v>
                </c:pt>
                <c:pt idx="1">
                  <c:v>632.0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008056"/>
        <c:axId val="572042392"/>
      </c:barChart>
      <c:catAx>
        <c:axId val="199008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Popularity of city</a:t>
                </a:r>
              </a:p>
            </c:rich>
          </c:tx>
          <c:layout>
            <c:manualLayout>
              <c:xMode val="edge"/>
              <c:yMode val="edge"/>
              <c:x val="0.352075070477301"/>
              <c:y val="0.912853709662764"/>
            </c:manualLayout>
          </c:layout>
          <c:overlay val="0"/>
        </c:title>
        <c:majorTickMark val="out"/>
        <c:minorTickMark val="none"/>
        <c:tickLblPos val="nextTo"/>
        <c:crossAx val="572042392"/>
        <c:crosses val="autoZero"/>
        <c:auto val="1"/>
        <c:lblAlgn val="ctr"/>
        <c:lblOffset val="100"/>
        <c:noMultiLvlLbl val="0"/>
      </c:catAx>
      <c:valAx>
        <c:axId val="572042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9008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2421777153374"/>
          <c:y val="0.133205016039662"/>
          <c:w val="0.297652984349179"/>
          <c:h val="0.233596525998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444D4C0-B4B2-4BC9-978A-1291E936F506}" type="datetimeFigureOut">
              <a:rPr lang="en-US"/>
              <a:pPr>
                <a:defRPr/>
              </a:pPr>
              <a:t>26/10/12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490C39B-9756-4BC8-93B2-6E5B58DBC46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65995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0F10D5-3B4E-4523-9558-4EDFE8B70F4E}" type="slidenum">
              <a:rPr lang="en-AU" smtClean="0">
                <a:ea typeface="MS PGothic" pitchFamily="34" charset="-128"/>
              </a:rPr>
              <a:pPr/>
              <a:t>2</a:t>
            </a:fld>
            <a:endParaRPr lang="en-AU" dirty="0" smtClean="0">
              <a:ea typeface="MS PGothic" pitchFamily="34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0F10D5-3B4E-4523-9558-4EDFE8B70F4E}" type="slidenum">
              <a:rPr lang="en-AU" smtClean="0">
                <a:ea typeface="MS PGothic" pitchFamily="34" charset="-128"/>
              </a:rPr>
              <a:pPr/>
              <a:t>3</a:t>
            </a:fld>
            <a:endParaRPr lang="en-AU" dirty="0" smtClean="0">
              <a:ea typeface="MS PGothic" pitchFamily="34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755650"/>
            <a:ext cx="2160587" cy="58420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755650"/>
            <a:ext cx="6329363" cy="58420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>
            <a:spLocks noChangeArrowheads="1"/>
          </p:cNvSpPr>
          <p:nvPr userDrawn="1"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/>
          </a:p>
        </p:txBody>
      </p:sp>
      <p:sp>
        <p:nvSpPr>
          <p:cNvPr id="5" name="TextBox 11"/>
          <p:cNvSpPr txBox="1">
            <a:spLocks noChangeArrowheads="1"/>
          </p:cNvSpPr>
          <p:nvPr userDrawn="1"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www.ecu.edu.au/research/week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16113"/>
            <a:ext cx="8642350" cy="4537223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24497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2012-RW-Logo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07950" y="0"/>
            <a:ext cx="2387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16113"/>
            <a:ext cx="86423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736600"/>
            <a:ext cx="9144000" cy="1079500"/>
          </a:xfrm>
          <a:prstGeom prst="rect">
            <a:avLst/>
          </a:prstGeom>
          <a:solidFill>
            <a:srgbClr val="DF642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55650"/>
            <a:ext cx="86423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pic>
        <p:nvPicPr>
          <p:cNvPr id="2054" name="Picture 13" descr="ECU_AUS_logo_C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172450" y="0"/>
            <a:ext cx="97948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Box 8"/>
          <p:cNvSpPr txBox="1">
            <a:spLocks noChangeArrowheads="1"/>
          </p:cNvSpPr>
          <p:nvPr userDrawn="1"/>
        </p:nvSpPr>
        <p:spPr bwMode="auto">
          <a:xfrm>
            <a:off x="0" y="6499225"/>
            <a:ext cx="9144000" cy="369888"/>
          </a:xfrm>
          <a:prstGeom prst="rect">
            <a:avLst/>
          </a:prstGeom>
          <a:solidFill>
            <a:srgbClr val="666666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/>
          </a:p>
        </p:txBody>
      </p:sp>
      <p:sp>
        <p:nvSpPr>
          <p:cNvPr id="1032" name="TextBox 9"/>
          <p:cNvSpPr txBox="1">
            <a:spLocks noChangeArrowheads="1"/>
          </p:cNvSpPr>
          <p:nvPr userDrawn="1"/>
        </p:nvSpPr>
        <p:spPr bwMode="auto">
          <a:xfrm>
            <a:off x="0" y="6524625"/>
            <a:ext cx="9144000" cy="2476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Contact Info: www.ecu.edu.au/research/week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n-lt"/>
          <a:ea typeface="MS PGothic" pitchFamily="34" charset="-128"/>
          <a:cs typeface="ＭＳ Ｐゴシック" pitchFamily="-65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  <a:cs typeface="ＭＳ Ｐゴシック" pitchFamily="-65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  <a:cs typeface="ＭＳ Ｐゴシック" pitchFamily="-65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  <a:cs typeface="ＭＳ Ｐゴシック" pitchFamily="-65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  <a:cs typeface="ＭＳ Ｐゴシック" pitchFamily="-65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AU" sz="3600" dirty="0" smtClean="0">
                <a:solidFill>
                  <a:schemeClr val="tx1"/>
                </a:solidFill>
              </a:rPr>
              <a:t>Improving Decision Making: The use of simple heuristics</a:t>
            </a:r>
            <a:endParaRPr lang="en-AU" sz="6000" i="1" dirty="0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368152"/>
          </a:xfrm>
        </p:spPr>
        <p:txBody>
          <a:bodyPr/>
          <a:lstStyle/>
          <a:p>
            <a:r>
              <a:rPr lang="en-AU" sz="2400" dirty="0" smtClean="0"/>
              <a:t>Dr. Guillermo Campitelli</a:t>
            </a:r>
          </a:p>
          <a:p>
            <a:r>
              <a:rPr lang="en-AU" sz="2400" dirty="0" smtClean="0"/>
              <a:t>Cognition Research Group</a:t>
            </a:r>
          </a:p>
          <a:p>
            <a:r>
              <a:rPr lang="en-AU" sz="2400" dirty="0" smtClean="0"/>
              <a:t>Edith Cowan University</a:t>
            </a:r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Analyses</a:t>
            </a:r>
          </a:p>
          <a:p>
            <a:pPr lvl="2"/>
            <a:r>
              <a:rPr lang="el-GR" smtClean="0"/>
              <a:t>χ</a:t>
            </a:r>
            <a:r>
              <a:rPr lang="en-AU" baseline="30000" dirty="0" smtClean="0"/>
              <a:t>2</a:t>
            </a:r>
            <a:r>
              <a:rPr lang="en-AU" dirty="0" smtClean="0"/>
              <a:t> analyses of choices of each city as a function of population and popularity</a:t>
            </a:r>
          </a:p>
          <a:p>
            <a:r>
              <a:rPr lang="en-AU" dirty="0" smtClean="0"/>
              <a:t>Model comparison</a:t>
            </a:r>
          </a:p>
          <a:p>
            <a:pPr lvl="2"/>
            <a:r>
              <a:rPr lang="en-AU" dirty="0" smtClean="0"/>
              <a:t>Maximum Likelihood Estimation (MLE), Bayesian Inference Criterion (BIC)</a:t>
            </a:r>
          </a:p>
          <a:p>
            <a:pPr lvl="2"/>
            <a:r>
              <a:rPr lang="en-AU" dirty="0" smtClean="0"/>
              <a:t>Deterministic</a:t>
            </a:r>
          </a:p>
          <a:p>
            <a:pPr lvl="2"/>
            <a:r>
              <a:rPr lang="en-AU" dirty="0" smtClean="0"/>
              <a:t>Probabilistic</a:t>
            </a:r>
          </a:p>
          <a:p>
            <a:pPr lvl="1"/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Methods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2060848"/>
          <a:ext cx="7848873" cy="352839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584176"/>
                <a:gridCol w="3648406"/>
                <a:gridCol w="2616291"/>
              </a:tblGrid>
              <a:tr h="667821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Popularity |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Low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High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Small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Kwinana (.029)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 </a:t>
                      </a:r>
                      <a:endParaRPr lang="en-AU" dirty="0" smtClean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</a:endParaRP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Kaga-Bandoro (.056)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Vatican City (.001)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Luxembourg (.088)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Large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Addis Ababa (3.384)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Kiev (2.797)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Paris (2.211)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Madrid (3.273)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2350" cy="1000125"/>
          </a:xfrm>
        </p:spPr>
        <p:txBody>
          <a:bodyPr/>
          <a:lstStyle/>
          <a:p>
            <a:r>
              <a:rPr lang="en-AU" dirty="0" smtClean="0"/>
              <a:t>Cities: Design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5892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Population of each city in millions of inhabitants.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2060848"/>
          <a:ext cx="7848873" cy="352839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584176"/>
                <a:gridCol w="3648406"/>
                <a:gridCol w="2616291"/>
              </a:tblGrid>
              <a:tr h="667821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Popularity |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Low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High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Small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Kwinana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(.19)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 </a:t>
                      </a:r>
                      <a:endParaRPr lang="en-AU" dirty="0" smtClean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Kaga-Bandoro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(.05)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Vatican City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(.92)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Luxembourg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(.95)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Large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Addis Ababa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(.05)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Kiev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(.44)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Paris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(1)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Madrid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(1)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Cities-Results: Recognition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66124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Proportion of participants that recognise each city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7848873" cy="352839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584176"/>
                <a:gridCol w="3648406"/>
                <a:gridCol w="2616291"/>
              </a:tblGrid>
              <a:tr h="667821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Popularity |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Low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High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Small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Kwinana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(.38)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 </a:t>
                      </a:r>
                      <a:endParaRPr lang="en-AU" dirty="0" smtClean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Kaga-Bandoro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(.31)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[.35]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Vatican City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(.48)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Luxembourg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(.62)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[.55]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Large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Addis Ababa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(.29)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Kiev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(.38)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[.34]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Paris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(.73)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Madrid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(.80)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[.77]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Cities-Results: Choices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37321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Proportion of choices of each city across all participants (59) and pairs (7) | </a:t>
            </a:r>
            <a:r>
              <a:rPr lang="el-GR" sz="2400" smtClean="0"/>
              <a:t>Χ</a:t>
            </a:r>
            <a:r>
              <a:rPr lang="en-AU" sz="2400" baseline="30000" dirty="0" smtClean="0"/>
              <a:t>2</a:t>
            </a:r>
            <a:r>
              <a:rPr lang="en-AU" sz="2400" dirty="0" smtClean="0"/>
              <a:t>(1) = 11.646, </a:t>
            </a:r>
          </a:p>
          <a:p>
            <a:r>
              <a:rPr lang="en-AU" sz="2400" dirty="0" smtClean="0"/>
              <a:t>p &lt; .0007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Number of choices as a function of popularity and size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68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r>
              <a:rPr lang="en-AU" dirty="0" smtClean="0"/>
              <a:t>Results averaged across participants: </a:t>
            </a:r>
          </a:p>
          <a:p>
            <a:pPr lvl="1"/>
            <a:r>
              <a:rPr lang="en-AU" b="1" dirty="0" smtClean="0">
                <a:solidFill>
                  <a:srgbClr val="C00000"/>
                </a:solidFill>
              </a:rPr>
              <a:t>Recognition: M = .57 (SD = .12) </a:t>
            </a:r>
          </a:p>
          <a:p>
            <a:pPr lvl="1"/>
            <a:r>
              <a:rPr lang="en-AU" b="1" dirty="0" smtClean="0">
                <a:solidFill>
                  <a:srgbClr val="C00000"/>
                </a:solidFill>
              </a:rPr>
              <a:t>Choice accuracy: M = .54 (SD = .10)</a:t>
            </a:r>
          </a:p>
          <a:p>
            <a:r>
              <a:rPr lang="en-AU" b="1" dirty="0" smtClean="0">
                <a:solidFill>
                  <a:srgbClr val="C00000"/>
                </a:solidFill>
              </a:rPr>
              <a:t>Use of RH</a:t>
            </a:r>
          </a:p>
          <a:p>
            <a:pPr lvl="1"/>
            <a:r>
              <a:rPr lang="en-AU" dirty="0" smtClean="0">
                <a:solidFill>
                  <a:srgbClr val="C00000"/>
                </a:solidFill>
              </a:rPr>
              <a:t>78 % of choices across participants and pairs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78098"/>
          </a:xfrm>
        </p:spPr>
        <p:txBody>
          <a:bodyPr/>
          <a:lstStyle/>
          <a:p>
            <a:r>
              <a:rPr lang="en-AU" dirty="0" smtClean="0"/>
              <a:t>Results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RHg</a:t>
            </a:r>
          </a:p>
          <a:p>
            <a:pPr lvl="1"/>
            <a:r>
              <a:rPr lang="en-AU" dirty="0" smtClean="0"/>
              <a:t>Recognition heuristic + guess</a:t>
            </a:r>
          </a:p>
          <a:p>
            <a:r>
              <a:rPr lang="en-AU" dirty="0" smtClean="0"/>
              <a:t>RHsg </a:t>
            </a:r>
          </a:p>
          <a:p>
            <a:pPr lvl="1"/>
            <a:r>
              <a:rPr lang="en-AU" dirty="0" smtClean="0"/>
              <a:t>Recognition heuristic + suspension + guess</a:t>
            </a:r>
          </a:p>
          <a:p>
            <a:r>
              <a:rPr lang="en-AU" dirty="0" smtClean="0"/>
              <a:t>RHsur</a:t>
            </a:r>
          </a:p>
          <a:p>
            <a:pPr lvl="1"/>
            <a:r>
              <a:rPr lang="en-AU" dirty="0" smtClean="0"/>
              <a:t>Recognition heuristic + suspension + unrecognised</a:t>
            </a:r>
          </a:p>
          <a:p>
            <a:r>
              <a:rPr lang="en-AU" dirty="0" smtClean="0"/>
              <a:t>KH</a:t>
            </a:r>
          </a:p>
          <a:p>
            <a:pPr lvl="1"/>
            <a:r>
              <a:rPr lang="en-AU" dirty="0" smtClean="0"/>
              <a:t>Knowledge Heuristic</a:t>
            </a:r>
          </a:p>
          <a:p>
            <a:pPr lvl="2"/>
            <a:r>
              <a:rPr lang="en-AU" dirty="0" smtClean="0"/>
              <a:t>If one knows more about one city than the other, one should choose the city that one knows as the one with the higher value in the criterion</a:t>
            </a:r>
          </a:p>
          <a:p>
            <a:r>
              <a:rPr lang="en-AU" dirty="0" smtClean="0"/>
              <a:t>CK</a:t>
            </a:r>
          </a:p>
          <a:p>
            <a:pPr lvl="1"/>
            <a:r>
              <a:rPr lang="en-AU" dirty="0" smtClean="0"/>
              <a:t>Criterion Knowledge</a:t>
            </a:r>
          </a:p>
          <a:p>
            <a:r>
              <a:rPr lang="en-AU" dirty="0" smtClean="0"/>
              <a:t>RND</a:t>
            </a:r>
          </a:p>
          <a:p>
            <a:pPr lvl="1"/>
            <a:r>
              <a:rPr lang="en-AU" dirty="0" smtClean="0"/>
              <a:t>Random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Models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844824"/>
          <a:ext cx="7848873" cy="352839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584176"/>
                <a:gridCol w="3648406"/>
                <a:gridCol w="2616291"/>
              </a:tblGrid>
              <a:tr h="667821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Popularity |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</a:rPr>
                        <a:t>Population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Low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High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Small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Kwinana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(6.21)</a:t>
                      </a:r>
                      <a:r>
                        <a:rPr lang="en-AU" baseline="0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 </a:t>
                      </a:r>
                      <a:endParaRPr lang="en-AU" dirty="0" smtClean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Kaga-Bandoro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(4.08)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Vatican City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(7.85)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Luxembourg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(8.15)</a:t>
                      </a:r>
                    </a:p>
                  </a:txBody>
                  <a:tcPr anchor="ctr"/>
                </a:tc>
              </a:tr>
              <a:tr h="1430285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Large</a:t>
                      </a:r>
                      <a:endParaRPr lang="en-AU" dirty="0">
                        <a:ln>
                          <a:solidFill>
                            <a:schemeClr val="accent1">
                              <a:lumMod val="50000"/>
                            </a:schemeClr>
                          </a:solidFill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Addis Ababa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(7.03)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Kiev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(7.75)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Paris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(9.02)</a:t>
                      </a:r>
                    </a:p>
                    <a:p>
                      <a:pPr algn="ctr"/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</a:rPr>
                        <a:t>Madrid </a:t>
                      </a:r>
                      <a:r>
                        <a:rPr lang="en-AU" dirty="0" smtClean="0">
                          <a:ln>
                            <a:solidFill>
                              <a:schemeClr val="accent1">
                                <a:lumMod val="50000"/>
                              </a:schemeClr>
                            </a:solidFill>
                          </a:ln>
                          <a:solidFill>
                            <a:srgbClr val="FFC000"/>
                          </a:solidFill>
                        </a:rPr>
                        <a:t>(8.58)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Knowledge Heuristic: Yahoo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551723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Log</a:t>
            </a:r>
            <a:r>
              <a:rPr lang="en-AU" sz="2400" baseline="-25000" dirty="0" smtClean="0"/>
              <a:t>10 </a:t>
            </a:r>
            <a:r>
              <a:rPr lang="en-AU" sz="2400" dirty="0" smtClean="0"/>
              <a:t>of number of pages the name of the city appears in the internet, using Yahoo search engine</a:t>
            </a:r>
            <a:endParaRPr lang="en-AU" sz="2400" baseline="-25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 smtClean="0"/>
              <a:t>Values of both items in each pair</a:t>
            </a:r>
          </a:p>
          <a:p>
            <a:r>
              <a:rPr lang="en-AU" dirty="0" smtClean="0"/>
              <a:t>Difference between values</a:t>
            </a:r>
          </a:p>
          <a:p>
            <a:r>
              <a:rPr lang="en-AU" dirty="0" smtClean="0"/>
              <a:t>Probability of choosing Item 1 given the model</a:t>
            </a:r>
          </a:p>
          <a:p>
            <a:r>
              <a:rPr lang="en-AU" dirty="0" smtClean="0"/>
              <a:t>Probability of actual choice given the model </a:t>
            </a:r>
          </a:p>
          <a:p>
            <a:pPr lvl="1"/>
            <a:r>
              <a:rPr lang="en-AU" dirty="0" smtClean="0"/>
              <a:t>2 types of probability models: </a:t>
            </a:r>
          </a:p>
          <a:p>
            <a:pPr lvl="2"/>
            <a:r>
              <a:rPr lang="en-AU" dirty="0" smtClean="0"/>
              <a:t>All or none </a:t>
            </a:r>
          </a:p>
          <a:p>
            <a:pPr lvl="2"/>
            <a:r>
              <a:rPr lang="en-AU" dirty="0" smtClean="0"/>
              <a:t>Probabilistic</a:t>
            </a:r>
          </a:p>
          <a:p>
            <a:r>
              <a:rPr lang="en-AU" dirty="0" smtClean="0"/>
              <a:t>Log-likelihood</a:t>
            </a:r>
          </a:p>
          <a:p>
            <a:r>
              <a:rPr lang="en-AU" dirty="0" smtClean="0"/>
              <a:t>BIC</a:t>
            </a:r>
          </a:p>
          <a:p>
            <a:r>
              <a:rPr lang="en-AU" dirty="0" smtClean="0"/>
              <a:t>All the previous calculations in each participant</a:t>
            </a:r>
          </a:p>
          <a:p>
            <a:r>
              <a:rPr lang="en-AU" dirty="0" smtClean="0"/>
              <a:t>Classification of participants as users of the model with lower BIC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Procedure of calculations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 or none</a:t>
            </a:r>
          </a:p>
          <a:p>
            <a:pPr lvl="1"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Probabilistic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Probability of choosing Item 1 in pair j, given model k</a:t>
            </a:r>
            <a:endParaRPr lang="en-AU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060848"/>
            <a:ext cx="4676775" cy="1143000"/>
          </a:xfrm>
          <a:prstGeom prst="rect">
            <a:avLst/>
          </a:prstGeom>
          <a:noFill/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4221088"/>
            <a:ext cx="3419475" cy="43815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892480" cy="1066800"/>
          </a:xfrm>
        </p:spPr>
        <p:txBody>
          <a:bodyPr/>
          <a:lstStyle/>
          <a:p>
            <a:pPr algn="l"/>
            <a:r>
              <a:rPr lang="en-AU" sz="4000" dirty="0" smtClean="0"/>
              <a:t>3 ways of improving decision making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57375"/>
            <a:ext cx="8229600" cy="4067175"/>
          </a:xfrm>
        </p:spPr>
        <p:txBody>
          <a:bodyPr/>
          <a:lstStyle/>
          <a:p>
            <a:r>
              <a:rPr lang="en-AU" dirty="0" smtClean="0"/>
              <a:t>Acquiring knowledge (specific)</a:t>
            </a:r>
          </a:p>
          <a:p>
            <a:pPr lvl="1"/>
            <a:r>
              <a:rPr lang="en-AU" dirty="0" smtClean="0"/>
              <a:t>Example: chess grand masters</a:t>
            </a:r>
          </a:p>
          <a:p>
            <a:r>
              <a:rPr lang="en-AU" dirty="0" smtClean="0"/>
              <a:t>Using formal methods</a:t>
            </a:r>
          </a:p>
          <a:p>
            <a:pPr lvl="1"/>
            <a:r>
              <a:rPr lang="en-AU" dirty="0" smtClean="0"/>
              <a:t>Example: Rules of logic, Statistics, Decision Theory</a:t>
            </a:r>
          </a:p>
          <a:p>
            <a:r>
              <a:rPr lang="en-AU" dirty="0" smtClean="0"/>
              <a:t>Using simple heuristics</a:t>
            </a:r>
          </a:p>
          <a:p>
            <a:pPr lvl="1"/>
            <a:r>
              <a:rPr lang="en-AU" dirty="0" smtClean="0"/>
              <a:t>Example: Recognition Heuristic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All or none</a:t>
            </a:r>
          </a:p>
          <a:p>
            <a:pPr lvl="1"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Probabilistic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Probability of actual choice in pair j given model k</a:t>
            </a:r>
            <a:endParaRPr lang="en-AU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060848"/>
            <a:ext cx="5505450" cy="866775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3789040"/>
            <a:ext cx="5505450" cy="866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Sd .1</a:t>
            </a:r>
            <a:endParaRPr lang="en-A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16832"/>
            <a:ext cx="5003283" cy="413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Sd .5</a:t>
            </a:r>
            <a:endParaRPr lang="en-AU" dirty="0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16832"/>
            <a:ext cx="4570591" cy="369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Sd 1</a:t>
            </a:r>
            <a:endParaRPr lang="en-AU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44824"/>
            <a:ext cx="4712568" cy="405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Log-Likelihood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Bayesian Information Criterion (BIC)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 comparison</a:t>
            </a:r>
            <a:endParaRPr lang="en-AU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437112"/>
            <a:ext cx="5638800" cy="381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492896"/>
            <a:ext cx="5143500" cy="828675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Model comparison: Results</a:t>
            </a:r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269646"/>
          <a:ext cx="6095999" cy="2318708"/>
        </p:xfrm>
        <a:graphic>
          <a:graphicData uri="http://schemas.openxmlformats.org/drawingml/2006/table">
            <a:tbl>
              <a:tblPr/>
              <a:tblGrid>
                <a:gridCol w="1056382"/>
                <a:gridCol w="852859"/>
                <a:gridCol w="697793"/>
                <a:gridCol w="697793"/>
                <a:gridCol w="697793"/>
                <a:gridCol w="697793"/>
                <a:gridCol w="697793"/>
                <a:gridCol w="697793"/>
              </a:tblGrid>
              <a:tr h="261672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Models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1672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Measure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RHg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RHsg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Rhsur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KH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CK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RND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All or None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Mean </a:t>
                      </a:r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LL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-44.69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-48.27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-101.11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-49.49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-49.49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-19.41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MeanBIC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89.38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96.55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202.22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98.98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98.98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38.82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61672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wins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10.00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Probabilistic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Mean </a:t>
                      </a:r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LL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-16.21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-17.46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-19.88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-15.68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-20.40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-19.41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MeanBIC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35.75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38.25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43.10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34.69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44.12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38.82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54404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Mean </a:t>
                      </a:r>
                      <a:r>
                        <a:rPr lang="el-GR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σ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0.84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1.93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3.56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3.44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61672"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wins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23.00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69" marR="7269" marT="72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10.00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6.00</a:t>
                      </a:r>
                    </a:p>
                  </a:txBody>
                  <a:tcPr marL="7269" marR="7269" marT="72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5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11.00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69" marR="7269" marT="726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RH was the most popular strategy</a:t>
            </a:r>
          </a:p>
          <a:p>
            <a:r>
              <a:rPr lang="en-AU" dirty="0" smtClean="0"/>
              <a:t>The use of RH was not adaptive</a:t>
            </a:r>
          </a:p>
          <a:p>
            <a:r>
              <a:rPr lang="en-AU" dirty="0" smtClean="0"/>
              <a:t>The use of strategies is independent from the ecological validity of the strategy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People sometimes use available strategies, and sometimes guess</a:t>
            </a:r>
          </a:p>
          <a:p>
            <a:r>
              <a:rPr lang="en-AU" dirty="0" smtClean="0"/>
              <a:t>RH is one of these strategies</a:t>
            </a:r>
          </a:p>
          <a:p>
            <a:r>
              <a:rPr lang="en-AU" dirty="0" smtClean="0"/>
              <a:t>The use of strategies does not seem to be related to their usefulness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Can we improve decision making by using simple heuristics?</a:t>
            </a:r>
          </a:p>
          <a:p>
            <a:pPr lvl="1"/>
            <a:r>
              <a:rPr lang="en-AU" dirty="0" smtClean="0"/>
              <a:t>Yes, but a degree of knowledge is required to successfully decide when it is appropriate to use the simple heuristic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AU" dirty="0" smtClean="0"/>
              <a:t>Thank you!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892480" cy="1066800"/>
          </a:xfrm>
        </p:spPr>
        <p:txBody>
          <a:bodyPr/>
          <a:lstStyle/>
          <a:p>
            <a:pPr algn="l"/>
            <a:r>
              <a:rPr lang="en-AU" sz="4000" dirty="0" smtClean="0"/>
              <a:t>Simple heuristics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57375"/>
            <a:ext cx="8229600" cy="4067175"/>
          </a:xfrm>
        </p:spPr>
        <p:txBody>
          <a:bodyPr/>
          <a:lstStyle/>
          <a:p>
            <a:r>
              <a:rPr lang="en-AU" dirty="0" smtClean="0"/>
              <a:t>Is using simple heuristics a sound strategy?</a:t>
            </a:r>
          </a:p>
          <a:p>
            <a:pPr lvl="1"/>
            <a:r>
              <a:rPr lang="en-AU" dirty="0" smtClean="0"/>
              <a:t>Research by Gigerenzer and others presents evidence that people use simple heuristics</a:t>
            </a:r>
          </a:p>
          <a:p>
            <a:pPr lvl="1"/>
            <a:r>
              <a:rPr lang="en-AU" dirty="0" smtClean="0"/>
              <a:t>There is also evidence that using simple heuristics, in some circumstances, is better than using complex strategies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AU" sz="2000" dirty="0" smtClean="0"/>
          </a:p>
          <a:p>
            <a:r>
              <a:rPr lang="en-AU" sz="2000" dirty="0" smtClean="0"/>
              <a:t>Simon’s (1955) bounded rationality</a:t>
            </a:r>
          </a:p>
          <a:p>
            <a:pPr lvl="1"/>
            <a:r>
              <a:rPr lang="en-AU" sz="2000" dirty="0" smtClean="0"/>
              <a:t>Limitations of the cognitive system</a:t>
            </a:r>
          </a:p>
          <a:p>
            <a:pPr lvl="1"/>
            <a:r>
              <a:rPr lang="en-AU" sz="2000" b="1" dirty="0" smtClean="0">
                <a:solidFill>
                  <a:srgbClr val="C00000"/>
                </a:solidFill>
              </a:rPr>
              <a:t>Good adaptation to the environment</a:t>
            </a:r>
          </a:p>
          <a:p>
            <a:pPr lvl="1">
              <a:buNone/>
            </a:pPr>
            <a:endParaRPr lang="en-AU" sz="2000" dirty="0" smtClean="0"/>
          </a:p>
          <a:p>
            <a:r>
              <a:rPr lang="en-AU" sz="2000" b="1" dirty="0" smtClean="0">
                <a:solidFill>
                  <a:srgbClr val="C00000"/>
                </a:solidFill>
              </a:rPr>
              <a:t>People use fast-and-frugal heuristics that “make us smart” (Gigerenzer et al., 1999)</a:t>
            </a:r>
            <a:endParaRPr lang="en-AU" sz="20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Ecological rationality (Gigerenzer and colleagues)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If one of two objects is recognised and the other is not, then infer that the recognised object has the higher value with respect to the criterion</a:t>
            </a:r>
          </a:p>
          <a:p>
            <a:endParaRPr lang="en-AU" dirty="0" smtClean="0"/>
          </a:p>
          <a:p>
            <a:r>
              <a:rPr lang="en-AU" dirty="0" smtClean="0"/>
              <a:t>Which city has more inhabitants:</a:t>
            </a:r>
          </a:p>
          <a:p>
            <a:pPr lvl="1"/>
            <a:r>
              <a:rPr lang="en-AU" dirty="0" smtClean="0"/>
              <a:t>Hamburg or Solingen?</a:t>
            </a:r>
          </a:p>
          <a:p>
            <a:pPr lvl="1">
              <a:buNone/>
            </a:pPr>
            <a:endParaRPr lang="en-AU" dirty="0" smtClean="0"/>
          </a:p>
          <a:p>
            <a:r>
              <a:rPr lang="en-AU" b="1" i="1" dirty="0" smtClean="0"/>
              <a:t>Recognition Heuristic</a:t>
            </a:r>
            <a:r>
              <a:rPr lang="en-AU" dirty="0" smtClean="0"/>
              <a:t>: If Hamburg is recognised and Solingen is nor recognised, choose Hamburg as the city with more inhabitants.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Recognition Heuristic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What happens when using the RH is clearly a bad strategy?</a:t>
            </a:r>
          </a:p>
          <a:p>
            <a:pPr lvl="1"/>
            <a:r>
              <a:rPr lang="en-AU" dirty="0" smtClean="0"/>
              <a:t>Example: Vatican City against an unrecognised city</a:t>
            </a:r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Recognition Heuristic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en-AU" dirty="0" smtClean="0"/>
              <a:t>RH is the default strategy</a:t>
            </a:r>
          </a:p>
          <a:p>
            <a:r>
              <a:rPr lang="en-AU" dirty="0" smtClean="0"/>
              <a:t>Hypotheses of why RH is not always used:</a:t>
            </a:r>
          </a:p>
          <a:p>
            <a:pPr lvl="1"/>
            <a:r>
              <a:rPr lang="en-AU" dirty="0" smtClean="0"/>
              <a:t>H1: Threshold hypothesis </a:t>
            </a:r>
          </a:p>
          <a:p>
            <a:pPr lvl="1"/>
            <a:r>
              <a:rPr lang="en-AU" dirty="0" smtClean="0"/>
              <a:t>H2: Matching hypothesis</a:t>
            </a:r>
          </a:p>
          <a:p>
            <a:pPr lvl="1"/>
            <a:r>
              <a:rPr lang="en-AU" b="1" dirty="0" smtClean="0">
                <a:solidFill>
                  <a:srgbClr val="C00000"/>
                </a:solidFill>
              </a:rPr>
              <a:t>H3: Suspension hypothesis:</a:t>
            </a:r>
          </a:p>
          <a:p>
            <a:pPr lvl="3"/>
            <a:r>
              <a:rPr lang="en-AU" b="1" dirty="0" smtClean="0">
                <a:solidFill>
                  <a:srgbClr val="C00000"/>
                </a:solidFill>
              </a:rPr>
              <a:t>The non-use of RH is related to object-specific knowledge that is at odds with recognition (e.g., recognition of a city with a very small population)</a:t>
            </a:r>
          </a:p>
          <a:p>
            <a:pPr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426170"/>
          </a:xfrm>
        </p:spPr>
        <p:txBody>
          <a:bodyPr>
            <a:normAutofit/>
          </a:bodyPr>
          <a:lstStyle/>
          <a:p>
            <a:pPr algn="l"/>
            <a:r>
              <a:rPr lang="en-AU" sz="3600" dirty="0" smtClean="0"/>
              <a:t>Suspension of the Recognition Heuristic (Pachur &amp; Hertwig, 2006)</a:t>
            </a:r>
            <a:endParaRPr lang="en-AU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Cities environment</a:t>
            </a:r>
          </a:p>
          <a:p>
            <a:pPr lvl="1"/>
            <a:r>
              <a:rPr lang="en-AU" dirty="0" smtClean="0"/>
              <a:t>Investigate the non-use of RH </a:t>
            </a:r>
          </a:p>
          <a:p>
            <a:pPr lvl="1"/>
            <a:r>
              <a:rPr lang="en-AU" dirty="0" smtClean="0"/>
              <a:t>Run a model comparison between models that involve RH, suspension of RH, and knowledge beyond recognition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Goals of the study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 fontScale="62500" lnSpcReduction="20000"/>
          </a:bodyPr>
          <a:lstStyle/>
          <a:p>
            <a:r>
              <a:rPr lang="en-AU" b="1" dirty="0" smtClean="0">
                <a:solidFill>
                  <a:schemeClr val="accent1">
                    <a:lumMod val="75000"/>
                  </a:schemeClr>
                </a:solidFill>
              </a:rPr>
              <a:t>Cities environment</a:t>
            </a:r>
          </a:p>
          <a:p>
            <a:pPr lvl="1"/>
            <a:r>
              <a:rPr lang="en-AU" dirty="0" smtClean="0"/>
              <a:t>Creation of an environment of low recognition validity</a:t>
            </a:r>
          </a:p>
          <a:p>
            <a:pPr lvl="2"/>
            <a:r>
              <a:rPr lang="en-AU" dirty="0" smtClean="0"/>
              <a:t>Mean recognition validity = .47</a:t>
            </a:r>
          </a:p>
          <a:p>
            <a:pPr lvl="2"/>
            <a:r>
              <a:rPr lang="en-AU" dirty="0" smtClean="0"/>
              <a:t>Recognition correlation = .04</a:t>
            </a:r>
          </a:p>
          <a:p>
            <a:pPr lvl="1"/>
            <a:r>
              <a:rPr lang="en-AU" dirty="0" smtClean="0"/>
              <a:t>Material</a:t>
            </a:r>
          </a:p>
          <a:p>
            <a:pPr lvl="2"/>
            <a:r>
              <a:rPr lang="en-AU" dirty="0" smtClean="0"/>
              <a:t>8 cities</a:t>
            </a:r>
          </a:p>
          <a:p>
            <a:pPr lvl="2"/>
            <a:r>
              <a:rPr lang="en-AU" dirty="0" smtClean="0"/>
              <a:t>28 pairs</a:t>
            </a:r>
          </a:p>
          <a:p>
            <a:pPr lvl="1"/>
            <a:r>
              <a:rPr lang="en-AU" dirty="0" smtClean="0"/>
              <a:t>Tasks</a:t>
            </a:r>
          </a:p>
          <a:p>
            <a:pPr lvl="2"/>
            <a:r>
              <a:rPr lang="en-AU" dirty="0" smtClean="0"/>
              <a:t>Choice: “Which of these cities has a higher number of inhabitants?”</a:t>
            </a:r>
          </a:p>
          <a:p>
            <a:pPr lvl="2"/>
            <a:r>
              <a:rPr lang="en-AU" dirty="0" smtClean="0"/>
              <a:t>Recognition: “Did you know that there was a city with such name, before participating in the experiment?”</a:t>
            </a:r>
          </a:p>
          <a:p>
            <a:pPr lvl="1"/>
            <a:r>
              <a:rPr lang="en-AU" dirty="0" smtClean="0"/>
              <a:t>Participants</a:t>
            </a:r>
          </a:p>
          <a:p>
            <a:pPr lvl="2"/>
            <a:r>
              <a:rPr lang="en-AU" dirty="0" smtClean="0"/>
              <a:t>59 psychology students at Universidad Abierta Interamericana, Buenos Aires, Argentina</a:t>
            </a:r>
          </a:p>
          <a:p>
            <a:pPr lvl="1"/>
            <a:r>
              <a:rPr lang="en-AU" dirty="0" smtClean="0"/>
              <a:t>Variables</a:t>
            </a:r>
          </a:p>
          <a:p>
            <a:pPr lvl="2"/>
            <a:r>
              <a:rPr lang="en-AU" dirty="0" smtClean="0"/>
              <a:t>Popularity (high, low)</a:t>
            </a:r>
          </a:p>
          <a:p>
            <a:pPr lvl="2"/>
            <a:r>
              <a:rPr lang="en-AU" dirty="0" smtClean="0"/>
              <a:t>Population (large, small)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50106"/>
          </a:xfrm>
        </p:spPr>
        <p:txBody>
          <a:bodyPr/>
          <a:lstStyle/>
          <a:p>
            <a:r>
              <a:rPr lang="en-AU" dirty="0" smtClean="0"/>
              <a:t>Methods</a:t>
            </a: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</TotalTime>
  <Words>1137</Words>
  <Application>Microsoft Macintosh PowerPoint</Application>
  <PresentationFormat>On-screen Show (4:3)</PresentationFormat>
  <Paragraphs>269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Improving Decision Making: The use of simple heuristics</vt:lpstr>
      <vt:lpstr>3 ways of improving decision making</vt:lpstr>
      <vt:lpstr>Simple heuristics</vt:lpstr>
      <vt:lpstr>Ecological rationality (Gigerenzer and colleagues)</vt:lpstr>
      <vt:lpstr>Recognition Heuristic</vt:lpstr>
      <vt:lpstr>Recognition Heuristic</vt:lpstr>
      <vt:lpstr>Suspension of the Recognition Heuristic (Pachur &amp; Hertwig, 2006)</vt:lpstr>
      <vt:lpstr>Goals of the study</vt:lpstr>
      <vt:lpstr>Methods</vt:lpstr>
      <vt:lpstr>Methods</vt:lpstr>
      <vt:lpstr>Cities: Design</vt:lpstr>
      <vt:lpstr>Cities-Results: Recognition</vt:lpstr>
      <vt:lpstr>Cities-Results: Choices</vt:lpstr>
      <vt:lpstr>Number of choices as a function of popularity and size</vt:lpstr>
      <vt:lpstr>Results</vt:lpstr>
      <vt:lpstr>Models</vt:lpstr>
      <vt:lpstr>Knowledge Heuristic: Yahoo</vt:lpstr>
      <vt:lpstr>Procedure of calculations</vt:lpstr>
      <vt:lpstr>Probability of choosing Item 1 in pair j, given model k</vt:lpstr>
      <vt:lpstr>Probability of actual choice in pair j given model k</vt:lpstr>
      <vt:lpstr>Sd .1</vt:lpstr>
      <vt:lpstr>Sd .5</vt:lpstr>
      <vt:lpstr>Sd 1</vt:lpstr>
      <vt:lpstr>Model comparison</vt:lpstr>
      <vt:lpstr>Model comparison: Results</vt:lpstr>
      <vt:lpstr>Discussion</vt:lpstr>
      <vt:lpstr>Conclusion</vt:lpstr>
      <vt:lpstr>Conclusion</vt:lpstr>
      <vt:lpstr>PowerPoint Presentation</vt:lpstr>
    </vt:vector>
  </TitlesOfParts>
  <Company>Edith Cowan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 Ly</dc:creator>
  <cp:lastModifiedBy>Sharon Smart</cp:lastModifiedBy>
  <cp:revision>31</cp:revision>
  <dcterms:created xsi:type="dcterms:W3CDTF">2009-09-07T06:18:52Z</dcterms:created>
  <dcterms:modified xsi:type="dcterms:W3CDTF">2012-10-26T03:35:23Z</dcterms:modified>
</cp:coreProperties>
</file>